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8"/>
  </p:handoutMasterIdLst>
  <p:sldIdLst>
    <p:sldId id="323" r:id="rId2"/>
    <p:sldId id="340" r:id="rId3"/>
    <p:sldId id="318" r:id="rId4"/>
    <p:sldId id="303" r:id="rId5"/>
    <p:sldId id="316" r:id="rId6"/>
    <p:sldId id="337" r:id="rId7"/>
    <p:sldId id="338" r:id="rId8"/>
    <p:sldId id="351" r:id="rId9"/>
    <p:sldId id="352" r:id="rId10"/>
    <p:sldId id="317" r:id="rId11"/>
    <p:sldId id="319" r:id="rId12"/>
    <p:sldId id="329" r:id="rId13"/>
    <p:sldId id="350" r:id="rId14"/>
    <p:sldId id="336" r:id="rId15"/>
    <p:sldId id="335" r:id="rId16"/>
    <p:sldId id="343" r:id="rId17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CB1B542D-DC79-470F-B140-7AEC2FE1BDC4}">
          <p14:sldIdLst>
            <p14:sldId id="323"/>
            <p14:sldId id="340"/>
            <p14:sldId id="318"/>
            <p14:sldId id="303"/>
            <p14:sldId id="316"/>
            <p14:sldId id="337"/>
            <p14:sldId id="338"/>
            <p14:sldId id="351"/>
            <p14:sldId id="352"/>
            <p14:sldId id="317"/>
            <p14:sldId id="319"/>
            <p14:sldId id="329"/>
            <p14:sldId id="350"/>
            <p14:sldId id="336"/>
            <p14:sldId id="335"/>
            <p14:sldId id="343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ED8FE"/>
    <a:srgbClr val="9900FF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-188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gradFill>
              <a:gsLst>
                <a:gs pos="0">
                  <a:schemeClr val="tx2">
                    <a:lumMod val="40000"/>
                    <a:lumOff val="60000"/>
                  </a:schemeClr>
                </a:gs>
                <a:gs pos="50000">
                  <a:schemeClr val="tx2">
                    <a:lumMod val="60000"/>
                    <a:lumOff val="40000"/>
                  </a:schemeClr>
                </a:gs>
                <a:gs pos="100000">
                  <a:srgbClr val="00B0F0"/>
                </a:gs>
              </a:gsLst>
              <a:lin ang="5400000" scaled="0"/>
            </a:gradFill>
          </c:spPr>
          <c:invertIfNegative val="0"/>
          <c:dLbls>
            <c:dLbl>
              <c:idx val="1"/>
              <c:layout>
                <c:manualLayout>
                  <c:x val="1.2500000000000001E-2"/>
                  <c:y val="-0.3812499999999999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40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Лист1!$A$2:$A$3</c:f>
              <c:strCache>
                <c:ptCount val="2"/>
                <c:pt idx="0">
                  <c:v>Женщины</c:v>
                </c:pt>
                <c:pt idx="1">
                  <c:v>Мужчины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1">
                  <c:v>42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Ряд 2</c:v>
                </c:pt>
              </c:strCache>
            </c:strRef>
          </c:tx>
          <c:spPr>
            <a:gradFill>
              <a:gsLst>
                <a:gs pos="0">
                  <a:schemeClr val="accent2">
                    <a:lumMod val="40000"/>
                    <a:lumOff val="60000"/>
                  </a:schemeClr>
                </a:gs>
                <a:gs pos="50000">
                  <a:schemeClr val="accent2">
                    <a:lumMod val="60000"/>
                    <a:lumOff val="40000"/>
                  </a:schemeClr>
                </a:gs>
                <a:gs pos="100000">
                  <a:srgbClr val="FED8FE"/>
                </a:gs>
              </a:gsLst>
              <a:lin ang="5400000" scaled="0"/>
            </a:gradFill>
          </c:spPr>
          <c:invertIfNegative val="0"/>
          <c:dLbls>
            <c:dLbl>
              <c:idx val="0"/>
              <c:layout>
                <c:manualLayout>
                  <c:x val="1.8749999999999999E-2"/>
                  <c:y val="-0.3468749999999999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40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Лист1!$A$2:$A$3</c:f>
              <c:strCache>
                <c:ptCount val="2"/>
                <c:pt idx="0">
                  <c:v>Женщины</c:v>
                </c:pt>
                <c:pt idx="1">
                  <c:v>Мужчины</c:v>
                </c:pt>
              </c:strCache>
            </c:strRef>
          </c:cat>
          <c:val>
            <c:numRef>
              <c:f>Лист1!$C$2:$C$3</c:f>
              <c:numCache>
                <c:formatCode>General</c:formatCode>
                <c:ptCount val="2"/>
                <c:pt idx="0">
                  <c:v>37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cylinder"/>
        <c:axId val="107479808"/>
        <c:axId val="107481344"/>
        <c:axId val="0"/>
      </c:bar3DChart>
      <c:catAx>
        <c:axId val="107479808"/>
        <c:scaling>
          <c:orientation val="minMax"/>
        </c:scaling>
        <c:delete val="0"/>
        <c:axPos val="b"/>
        <c:majorTickMark val="out"/>
        <c:minorTickMark val="none"/>
        <c:tickLblPos val="nextTo"/>
        <c:crossAx val="107481344"/>
        <c:crosses val="autoZero"/>
        <c:auto val="1"/>
        <c:lblAlgn val="ctr"/>
        <c:lblOffset val="100"/>
        <c:noMultiLvlLbl val="0"/>
      </c:catAx>
      <c:valAx>
        <c:axId val="10748134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>
                <a:solidFill>
                  <a:schemeClr val="bg1"/>
                </a:solidFill>
              </a:defRPr>
            </a:pPr>
            <a:endParaRPr lang="ru-RU"/>
          </a:p>
        </c:txPr>
        <c:crossAx val="10747980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cked"/>
        <c:varyColors val="0"/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cylinder"/>
        <c:axId val="107513344"/>
        <c:axId val="107514880"/>
        <c:axId val="0"/>
      </c:bar3DChart>
      <c:catAx>
        <c:axId val="107513344"/>
        <c:scaling>
          <c:orientation val="minMax"/>
        </c:scaling>
        <c:delete val="0"/>
        <c:axPos val="b"/>
        <c:majorTickMark val="out"/>
        <c:minorTickMark val="none"/>
        <c:tickLblPos val="nextTo"/>
        <c:crossAx val="107514880"/>
        <c:crosses val="autoZero"/>
        <c:auto val="1"/>
        <c:lblAlgn val="ctr"/>
        <c:lblOffset val="100"/>
        <c:noMultiLvlLbl val="0"/>
      </c:catAx>
      <c:valAx>
        <c:axId val="107514880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>
                <a:solidFill>
                  <a:schemeClr val="bg1"/>
                </a:solidFill>
              </a:defRPr>
            </a:pPr>
            <a:endParaRPr lang="ru-RU"/>
          </a:p>
        </c:txPr>
        <c:crossAx val="10751334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307593-AE40-4B26-8A6A-10618E0FD76B}" type="datetimeFigureOut">
              <a:rPr lang="ru-RU" smtClean="0"/>
              <a:t>08.10.2018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1EB946B-6FD4-4CAA-9982-09FF087483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657368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E1FBD-8E65-4EC1-93ED-0F3CF2B9C134}" type="datetimeFigureOut">
              <a:rPr lang="ru-RU" smtClean="0"/>
              <a:t>08.10.2018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767C2C-E550-428C-B5E6-EC8817DDC93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03037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35271" y="-99392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E1FBD-8E65-4EC1-93ED-0F3CF2B9C134}" type="datetimeFigureOut">
              <a:rPr lang="ru-RU" smtClean="0"/>
              <a:t>08.10.2018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767C2C-E550-428C-B5E6-EC8817DDC93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47630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E1FBD-8E65-4EC1-93ED-0F3CF2B9C134}" type="datetimeFigureOut">
              <a:rPr lang="ru-RU" smtClean="0"/>
              <a:t>08.10.2018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767C2C-E550-428C-B5E6-EC8817DDC93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143842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>
  <p:cSld name="Заголовок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61950" y="332656"/>
            <a:ext cx="8401050" cy="67468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иаграмма 2"/>
          <p:cNvSpPr>
            <a:spLocks noGrp="1"/>
          </p:cNvSpPr>
          <p:nvPr>
            <p:ph type="chart" idx="1"/>
          </p:nvPr>
        </p:nvSpPr>
        <p:spPr>
          <a:xfrm>
            <a:off x="350838" y="1600200"/>
            <a:ext cx="8437562" cy="4754563"/>
          </a:xfrm>
        </p:spPr>
        <p:txBody>
          <a:bodyPr/>
          <a:lstStyle/>
          <a:p>
            <a:r>
              <a:rPr lang="ru-RU" smtClean="0"/>
              <a:t>Вставка диаграммы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629400"/>
            <a:ext cx="2133600" cy="168275"/>
          </a:xfrm>
        </p:spPr>
        <p:txBody>
          <a:bodyPr/>
          <a:lstStyle>
            <a:lvl1pPr>
              <a:defRPr/>
            </a:lvl1pPr>
          </a:lstStyle>
          <a:p>
            <a:endParaRPr lang="en-US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629400"/>
            <a:ext cx="2895600" cy="168275"/>
          </a:xfrm>
        </p:spPr>
        <p:txBody>
          <a:bodyPr/>
          <a:lstStyle>
            <a:lvl1pPr>
              <a:defRPr/>
            </a:lvl1pPr>
          </a:lstStyle>
          <a:p>
            <a:endParaRPr lang="en-US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629400"/>
            <a:ext cx="2133600" cy="168275"/>
          </a:xfrm>
        </p:spPr>
        <p:txBody>
          <a:bodyPr/>
          <a:lstStyle>
            <a:lvl1pPr>
              <a:defRPr/>
            </a:lvl1pPr>
          </a:lstStyle>
          <a:p>
            <a:fld id="{6A9447EE-3FB2-4114-80C1-5E9384E2935C}" type="slidenum">
              <a:rPr lang="en-US" altLang="ru-RU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33010179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E1FBD-8E65-4EC1-93ED-0F3CF2B9C134}" type="datetimeFigureOut">
              <a:rPr lang="ru-RU" smtClean="0"/>
              <a:t>08.10.2018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767C2C-E550-428C-B5E6-EC8817DDC93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12257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E1FBD-8E65-4EC1-93ED-0F3CF2B9C134}" type="datetimeFigureOut">
              <a:rPr lang="ru-RU" smtClean="0"/>
              <a:t>08.10.2018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767C2C-E550-428C-B5E6-EC8817DDC93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82043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E1FBD-8E65-4EC1-93ED-0F3CF2B9C134}" type="datetimeFigureOut">
              <a:rPr lang="ru-RU" smtClean="0"/>
              <a:t>08.10.2018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767C2C-E550-428C-B5E6-EC8817DDC93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68579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E1FBD-8E65-4EC1-93ED-0F3CF2B9C134}" type="datetimeFigureOut">
              <a:rPr lang="ru-RU" smtClean="0"/>
              <a:t>08.10.2018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767C2C-E550-428C-B5E6-EC8817DDC93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86050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E1FBD-8E65-4EC1-93ED-0F3CF2B9C134}" type="datetimeFigureOut">
              <a:rPr lang="ru-RU" smtClean="0"/>
              <a:t>08.10.2018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767C2C-E550-428C-B5E6-EC8817DDC93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18487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E1FBD-8E65-4EC1-93ED-0F3CF2B9C134}" type="datetimeFigureOut">
              <a:rPr lang="ru-RU" smtClean="0"/>
              <a:t>08.10.2018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767C2C-E550-428C-B5E6-EC8817DDC93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35270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E1FBD-8E65-4EC1-93ED-0F3CF2B9C134}" type="datetimeFigureOut">
              <a:rPr lang="ru-RU" smtClean="0"/>
              <a:t>08.10.2018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767C2C-E550-428C-B5E6-EC8817DDC93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84939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E1FBD-8E65-4EC1-93ED-0F3CF2B9C134}" type="datetimeFigureOut">
              <a:rPr lang="ru-RU" smtClean="0"/>
              <a:t>08.10.2018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767C2C-E550-428C-B5E6-EC8817DDC93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66189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35271" y="116632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3E1FBD-8E65-4EC1-93ED-0F3CF2B9C134}" type="datetimeFigureOut">
              <a:rPr lang="ru-RU" smtClean="0"/>
              <a:t>08.10.2018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767C2C-E550-428C-B5E6-EC8817DDC938}" type="slidenum">
              <a:rPr lang="ru-RU" smtClean="0"/>
              <a:t>‹#›</a:t>
            </a:fld>
            <a:endParaRPr lang="ru-RU"/>
          </a:p>
        </p:txBody>
      </p:sp>
      <p:cxnSp>
        <p:nvCxnSpPr>
          <p:cNvPr id="7" name="Прямая соединительная линия 6"/>
          <p:cNvCxnSpPr/>
          <p:nvPr userDrawn="1"/>
        </p:nvCxnSpPr>
        <p:spPr>
          <a:xfrm>
            <a:off x="467544" y="1196752"/>
            <a:ext cx="8352928" cy="0"/>
          </a:xfrm>
          <a:prstGeom prst="line">
            <a:avLst/>
          </a:prstGeom>
          <a:ln w="1905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 userDrawn="1"/>
        </p:nvSpPr>
        <p:spPr>
          <a:xfrm>
            <a:off x="7487816" y="6424595"/>
            <a:ext cx="1656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000" dirty="0" smtClean="0">
                <a:solidFill>
                  <a:schemeClr val="bg1">
                    <a:lumMod val="75000"/>
                  </a:schemeClr>
                </a:solidFill>
                <a:latin typeface="Impact" panose="020B0806030902050204" pitchFamily="34" charset="0"/>
              </a:rPr>
              <a:t>ПЕНСИОННЫЙ ФОНД РОССИЙСКОЙ ФЕДЕРАЦИИ</a:t>
            </a:r>
            <a:endParaRPr lang="ru-RU" sz="1000" dirty="0">
              <a:solidFill>
                <a:schemeClr val="bg1">
                  <a:lumMod val="75000"/>
                </a:schemeClr>
              </a:solidFill>
              <a:latin typeface="Impact" panose="020B080603090205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09146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consultantplus://offline/ref=5A260169D7A7DFCBE8B40C6426B4F9063559A164B599EA7B34DE364FF5D850E7D9B6B2A9B6D09C3Fl0uBQ" TargetMode="External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2.xml"/><Relationship Id="rId5" Type="http://schemas.openxmlformats.org/officeDocument/2006/relationships/hyperlink" Target="consultantplus://offline/ref=5A260169D7A7DFCBE8B40C6426B4F9063559A164B599EA7B34DE364FF5D850E7D9B6B2A9B6D0983Fl0u7Q" TargetMode="External"/><Relationship Id="rId4" Type="http://schemas.openxmlformats.org/officeDocument/2006/relationships/hyperlink" Target="consultantplus://offline/ref=5A260169D7A7DFCBE8B40C6426B4F9063559A164B599EA7B34DE364FF5D850E7D9B6B2A9B6D0983Bl0u0Q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utoShape 35"/>
          <p:cNvSpPr>
            <a:spLocks noChangeArrowheads="1"/>
          </p:cNvSpPr>
          <p:nvPr/>
        </p:nvSpPr>
        <p:spPr bwMode="gray">
          <a:xfrm>
            <a:off x="218024" y="260648"/>
            <a:ext cx="8671440" cy="6192688"/>
          </a:xfrm>
          <a:prstGeom prst="roundRect">
            <a:avLst>
              <a:gd name="adj" fmla="val 4639"/>
            </a:avLst>
          </a:prstGeom>
          <a:gradFill rotWithShape="1">
            <a:gsLst>
              <a:gs pos="0">
                <a:srgbClr val="00B0F0"/>
              </a:gs>
              <a:gs pos="100000">
                <a:srgbClr val="D7D7D7"/>
              </a:gs>
            </a:gsLst>
            <a:lin ang="5400000" scaled="1"/>
          </a:gradFill>
          <a:ln w="19050">
            <a:solidFill>
              <a:srgbClr val="C0C0C0"/>
            </a:solidFill>
            <a:round/>
            <a:headEnd/>
            <a:tailEnd/>
          </a:ln>
          <a:effectLst>
            <a:outerShdw dist="53882" dir="2700000" algn="ctr" rotWithShape="0">
              <a:srgbClr val="292929">
                <a:alpha val="50000"/>
              </a:srgbClr>
            </a:outerShdw>
          </a:effectLst>
        </p:spPr>
        <p:txBody>
          <a:bodyPr wrap="square" anchor="ctr"/>
          <a:lstStyle/>
          <a:p>
            <a:pPr algn="ctr"/>
            <a:r>
              <a:rPr lang="ru-RU" sz="4800" b="1" dirty="0" smtClean="0">
                <a:solidFill>
                  <a:schemeClr val="accent2">
                    <a:lumMod val="75000"/>
                  </a:schemeClr>
                </a:solidFill>
              </a:rPr>
              <a:t>Федеральный закон от 03.10.2018г. №350-ФЗ «О </a:t>
            </a:r>
            <a:r>
              <a:rPr lang="ru-RU" sz="4800" b="1" dirty="0">
                <a:solidFill>
                  <a:schemeClr val="accent2">
                    <a:lumMod val="75000"/>
                  </a:schemeClr>
                </a:solidFill>
              </a:rPr>
              <a:t>внесении изменений в отдельные законодательные акты Российской Федерации по вопросам </a:t>
            </a:r>
            <a:r>
              <a:rPr lang="ru-RU" sz="4800" b="1" dirty="0" smtClean="0">
                <a:solidFill>
                  <a:schemeClr val="accent2">
                    <a:lumMod val="75000"/>
                  </a:schemeClr>
                </a:solidFill>
              </a:rPr>
              <a:t>назначения  </a:t>
            </a:r>
            <a:r>
              <a:rPr lang="ru-RU" sz="4800" b="1" dirty="0">
                <a:solidFill>
                  <a:schemeClr val="accent2">
                    <a:lumMod val="75000"/>
                  </a:schemeClr>
                </a:solidFill>
              </a:rPr>
              <a:t>и выплаты </a:t>
            </a:r>
            <a:r>
              <a:rPr lang="ru-RU" sz="4800" b="1" dirty="0" smtClean="0">
                <a:solidFill>
                  <a:schemeClr val="accent2">
                    <a:lumMod val="75000"/>
                  </a:schemeClr>
                </a:solidFill>
              </a:rPr>
              <a:t>пенсий»</a:t>
            </a:r>
          </a:p>
          <a:p>
            <a:pPr algn="ctr"/>
            <a:endParaRPr lang="ru-RU" sz="4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229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" name="Диаграмма 17"/>
          <p:cNvGraphicFramePr/>
          <p:nvPr>
            <p:extLst>
              <p:ext uri="{D42A27DB-BD31-4B8C-83A1-F6EECF244321}">
                <p14:modId xmlns:p14="http://schemas.microsoft.com/office/powerpoint/2010/main" val="169876595"/>
              </p:ext>
            </p:extLst>
          </p:nvPr>
        </p:nvGraphicFramePr>
        <p:xfrm>
          <a:off x="1043609" y="3212976"/>
          <a:ext cx="6984775" cy="33843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323528" y="44624"/>
            <a:ext cx="849694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>
                <a:solidFill>
                  <a:schemeClr val="accent2">
                    <a:lumMod val="75000"/>
                  </a:schemeClr>
                </a:solidFill>
              </a:rPr>
              <a:t>Стаж, дающий право на досрочный </a:t>
            </a:r>
            <a:br>
              <a:rPr lang="ru-RU" sz="3200" b="1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sz="3200" b="1" dirty="0" smtClean="0">
                <a:solidFill>
                  <a:schemeClr val="accent2">
                    <a:lumMod val="75000"/>
                  </a:schemeClr>
                </a:solidFill>
              </a:rPr>
              <a:t>выход на пенсию</a:t>
            </a:r>
            <a:endParaRPr lang="ru-RU" sz="3200" dirty="0">
              <a:solidFill>
                <a:schemeClr val="accent2">
                  <a:lumMod val="75000"/>
                </a:schemeClr>
              </a:solidFill>
            </a:endParaRPr>
          </a:p>
        </p:txBody>
      </p:sp>
      <p:graphicFrame>
        <p:nvGraphicFramePr>
          <p:cNvPr id="12" name="Диаграмма 11"/>
          <p:cNvGraphicFramePr/>
          <p:nvPr>
            <p:extLst>
              <p:ext uri="{D42A27DB-BD31-4B8C-83A1-F6EECF244321}">
                <p14:modId xmlns:p14="http://schemas.microsoft.com/office/powerpoint/2010/main" val="2747944540"/>
              </p:ext>
            </p:extLst>
          </p:nvPr>
        </p:nvGraphicFramePr>
        <p:xfrm>
          <a:off x="2263952" y="2924944"/>
          <a:ext cx="4832119" cy="36724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3" name="Text Box 28"/>
          <p:cNvSpPr txBox="1">
            <a:spLocks noChangeArrowheads="1"/>
          </p:cNvSpPr>
          <p:nvPr/>
        </p:nvSpPr>
        <p:spPr bwMode="black">
          <a:xfrm>
            <a:off x="827584" y="1268760"/>
            <a:ext cx="7704856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0" hangingPunct="0"/>
            <a:r>
              <a:rPr lang="ru-RU" sz="2400" dirty="0"/>
              <a:t>Женщины со стажем не менее 37 лет и мужчины со стажем не менее 42 лет смогут выйти на пенсию на два года раньше общеустановленного пенсионного возраста (с учетом переходного периода),  и не ранее достижения возраста 60 лет для мужчин и 55 лет для </a:t>
            </a:r>
            <a:r>
              <a:rPr lang="ru-RU" sz="2400" dirty="0" smtClean="0"/>
              <a:t>женщин</a:t>
            </a:r>
            <a:endParaRPr lang="en-US" altLang="ru-RU" sz="2400" b="1" i="1" dirty="0">
              <a:solidFill>
                <a:srgbClr val="FF000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0473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899593" y="1908121"/>
            <a:ext cx="223224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 smtClean="0"/>
              <a:t>3 детей</a:t>
            </a:r>
            <a:endParaRPr lang="ru-RU" sz="3200" dirty="0"/>
          </a:p>
        </p:txBody>
      </p:sp>
      <p:sp>
        <p:nvSpPr>
          <p:cNvPr id="15" name="TextBox 14"/>
          <p:cNvSpPr txBox="1"/>
          <p:nvPr/>
        </p:nvSpPr>
        <p:spPr>
          <a:xfrm>
            <a:off x="932386" y="3645024"/>
            <a:ext cx="223224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 smtClean="0"/>
              <a:t>4 детей</a:t>
            </a:r>
            <a:endParaRPr lang="ru-RU" sz="3200" dirty="0"/>
          </a:p>
        </p:txBody>
      </p:sp>
      <p:sp>
        <p:nvSpPr>
          <p:cNvPr id="16" name="TextBox 15"/>
          <p:cNvSpPr txBox="1"/>
          <p:nvPr/>
        </p:nvSpPr>
        <p:spPr>
          <a:xfrm>
            <a:off x="971601" y="5445224"/>
            <a:ext cx="223224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 smtClean="0"/>
              <a:t>5 детей</a:t>
            </a:r>
            <a:endParaRPr lang="ru-RU" sz="3200" dirty="0"/>
          </a:p>
        </p:txBody>
      </p:sp>
      <p:pic>
        <p:nvPicPr>
          <p:cNvPr id="17" name="Picture 10" descr="LB_circle00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0437" y="1628800"/>
            <a:ext cx="1176337" cy="1174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Стрелка вправо 17"/>
          <p:cNvSpPr/>
          <p:nvPr/>
        </p:nvSpPr>
        <p:spPr>
          <a:xfrm>
            <a:off x="3516089" y="1913290"/>
            <a:ext cx="3794348" cy="648072"/>
          </a:xfrm>
          <a:prstGeom prst="rightArrow">
            <a:avLst/>
          </a:prstGeom>
          <a:gradFill flip="none" rotWithShape="1">
            <a:gsLst>
              <a:gs pos="0">
                <a:schemeClr val="tx2">
                  <a:lumMod val="40000"/>
                  <a:lumOff val="60000"/>
                </a:schemeClr>
              </a:gs>
              <a:gs pos="50000">
                <a:schemeClr val="tx2">
                  <a:lumMod val="60000"/>
                  <a:lumOff val="40000"/>
                </a:schemeClr>
              </a:gs>
              <a:gs pos="100000">
                <a:schemeClr val="bg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TextBox 18"/>
          <p:cNvSpPr txBox="1"/>
          <p:nvPr/>
        </p:nvSpPr>
        <p:spPr>
          <a:xfrm>
            <a:off x="3481957" y="1628800"/>
            <a:ext cx="382848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200" b="1" dirty="0">
                <a:solidFill>
                  <a:srgbClr val="0070C0"/>
                </a:solidFill>
              </a:rPr>
              <a:t>п</a:t>
            </a:r>
            <a:r>
              <a:rPr lang="ru-RU" sz="2200" b="1" dirty="0" smtClean="0">
                <a:solidFill>
                  <a:srgbClr val="0070C0"/>
                </a:solidFill>
              </a:rPr>
              <a:t>енсионный возраст</a:t>
            </a:r>
            <a:endParaRPr lang="ru-RU" sz="2200" b="1" dirty="0">
              <a:solidFill>
                <a:srgbClr val="0070C0"/>
              </a:solidFill>
            </a:endParaRPr>
          </a:p>
        </p:txBody>
      </p:sp>
      <p:pic>
        <p:nvPicPr>
          <p:cNvPr id="21" name="Picture 11" descr="num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8" y="1909996"/>
            <a:ext cx="399395" cy="5800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" name="Picture 13" descr="num7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9076" y="1913290"/>
            <a:ext cx="473627" cy="6296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" name="Picture 10" descr="LB_circle00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93812" y="3354888"/>
            <a:ext cx="1176337" cy="1174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5" name="Стрелка вправо 24"/>
          <p:cNvSpPr/>
          <p:nvPr/>
        </p:nvSpPr>
        <p:spPr>
          <a:xfrm>
            <a:off x="3499464" y="3639378"/>
            <a:ext cx="3794348" cy="648072"/>
          </a:xfrm>
          <a:prstGeom prst="rightArrow">
            <a:avLst/>
          </a:prstGeom>
          <a:gradFill flip="none" rotWithShape="1">
            <a:gsLst>
              <a:gs pos="0">
                <a:schemeClr val="tx2">
                  <a:lumMod val="40000"/>
                  <a:lumOff val="60000"/>
                </a:schemeClr>
              </a:gs>
              <a:gs pos="50000">
                <a:schemeClr val="tx2">
                  <a:lumMod val="60000"/>
                  <a:lumOff val="40000"/>
                </a:schemeClr>
              </a:gs>
              <a:gs pos="100000">
                <a:schemeClr val="bg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TextBox 25"/>
          <p:cNvSpPr txBox="1"/>
          <p:nvPr/>
        </p:nvSpPr>
        <p:spPr>
          <a:xfrm>
            <a:off x="3465332" y="3354888"/>
            <a:ext cx="382848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200" b="1" dirty="0">
                <a:solidFill>
                  <a:srgbClr val="0070C0"/>
                </a:solidFill>
              </a:rPr>
              <a:t>п</a:t>
            </a:r>
            <a:r>
              <a:rPr lang="ru-RU" sz="2200" b="1" dirty="0" smtClean="0">
                <a:solidFill>
                  <a:srgbClr val="0070C0"/>
                </a:solidFill>
              </a:rPr>
              <a:t>енсионный возраст</a:t>
            </a:r>
            <a:endParaRPr lang="ru-RU" sz="2200" b="1" dirty="0">
              <a:solidFill>
                <a:srgbClr val="0070C0"/>
              </a:solidFill>
            </a:endParaRPr>
          </a:p>
        </p:txBody>
      </p:sp>
      <p:pic>
        <p:nvPicPr>
          <p:cNvPr id="27" name="Picture 11" descr="num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07703" y="3636084"/>
            <a:ext cx="399395" cy="5800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8" name="Picture 10" descr="LB_circle00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0711" y="5161909"/>
            <a:ext cx="1176337" cy="1174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9" name="Стрелка вправо 28"/>
          <p:cNvSpPr/>
          <p:nvPr/>
        </p:nvSpPr>
        <p:spPr>
          <a:xfrm>
            <a:off x="3566363" y="5446399"/>
            <a:ext cx="3794348" cy="648072"/>
          </a:xfrm>
          <a:prstGeom prst="rightArrow">
            <a:avLst/>
          </a:prstGeom>
          <a:gradFill flip="none" rotWithShape="1">
            <a:gsLst>
              <a:gs pos="0">
                <a:schemeClr val="tx2">
                  <a:lumMod val="40000"/>
                  <a:lumOff val="60000"/>
                </a:schemeClr>
              </a:gs>
              <a:gs pos="50000">
                <a:schemeClr val="tx2">
                  <a:lumMod val="60000"/>
                  <a:lumOff val="40000"/>
                </a:schemeClr>
              </a:gs>
              <a:gs pos="100000">
                <a:schemeClr val="bg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TextBox 29"/>
          <p:cNvSpPr txBox="1"/>
          <p:nvPr/>
        </p:nvSpPr>
        <p:spPr>
          <a:xfrm>
            <a:off x="3532231" y="5161909"/>
            <a:ext cx="382848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200" b="1" dirty="0">
                <a:solidFill>
                  <a:srgbClr val="0070C0"/>
                </a:solidFill>
              </a:rPr>
              <a:t>п</a:t>
            </a:r>
            <a:r>
              <a:rPr lang="ru-RU" sz="2200" b="1" dirty="0" smtClean="0">
                <a:solidFill>
                  <a:srgbClr val="0070C0"/>
                </a:solidFill>
              </a:rPr>
              <a:t>енсионный возраст</a:t>
            </a:r>
            <a:endParaRPr lang="ru-RU" sz="2200" b="1" dirty="0">
              <a:solidFill>
                <a:srgbClr val="0070C0"/>
              </a:solidFill>
            </a:endParaRPr>
          </a:p>
        </p:txBody>
      </p:sp>
      <p:pic>
        <p:nvPicPr>
          <p:cNvPr id="31" name="Picture 11" descr="num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4602" y="5443105"/>
            <a:ext cx="399395" cy="5800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Picture 6" descr="num0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5493631"/>
            <a:ext cx="414664" cy="5961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2" name="Picture 12" descr="num6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52285" y="3639378"/>
            <a:ext cx="459693" cy="6550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3" name="TextBox 32"/>
          <p:cNvSpPr txBox="1"/>
          <p:nvPr/>
        </p:nvSpPr>
        <p:spPr>
          <a:xfrm>
            <a:off x="3465332" y="5874310"/>
            <a:ext cx="382848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200" b="1" i="1" dirty="0" smtClean="0">
                <a:solidFill>
                  <a:srgbClr val="C00000"/>
                </a:solidFill>
              </a:rPr>
              <a:t>действующая норма</a:t>
            </a:r>
            <a:endParaRPr lang="ru-RU" sz="2200" b="1" i="1" dirty="0">
              <a:solidFill>
                <a:srgbClr val="C00000"/>
              </a:solidFill>
            </a:endParaRPr>
          </a:p>
        </p:txBody>
      </p:sp>
      <p:sp>
        <p:nvSpPr>
          <p:cNvPr id="34" name="Прямоугольник 33"/>
          <p:cNvSpPr/>
          <p:nvPr/>
        </p:nvSpPr>
        <p:spPr>
          <a:xfrm>
            <a:off x="323528" y="323945"/>
            <a:ext cx="849694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>
                <a:solidFill>
                  <a:schemeClr val="accent2">
                    <a:lumMod val="75000"/>
                  </a:schemeClr>
                </a:solidFill>
              </a:rPr>
              <a:t>Досрочные пенсии многодетным матерям</a:t>
            </a:r>
            <a:endParaRPr lang="ru-RU" sz="3200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4693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-30832" y="-27384"/>
            <a:ext cx="9174832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solidFill>
                  <a:schemeClr val="accent2">
                    <a:lumMod val="75000"/>
                  </a:schemeClr>
                </a:solidFill>
              </a:rPr>
              <a:t>Предоставление права досрочного выхода на пенсию многодетным </a:t>
            </a:r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</a:rPr>
              <a:t>матерям при наличии 15 лет страхового стажа</a:t>
            </a:r>
            <a:endParaRPr lang="ru-RU" sz="2800" dirty="0">
              <a:solidFill>
                <a:schemeClr val="accent2">
                  <a:lumMod val="75000"/>
                </a:schemeClr>
              </a:solidFill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1822024"/>
              </p:ext>
            </p:extLst>
          </p:nvPr>
        </p:nvGraphicFramePr>
        <p:xfrm>
          <a:off x="323528" y="1340768"/>
          <a:ext cx="8568952" cy="511041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10517"/>
                <a:gridCol w="2118594"/>
                <a:gridCol w="2227359"/>
                <a:gridCol w="2312482"/>
              </a:tblGrid>
              <a:tr h="472584">
                <a:tc gridSpan="4">
                  <a:txBody>
                    <a:bodyPr/>
                    <a:lstStyle/>
                    <a:p>
                      <a:pPr algn="ctr" fontAlgn="auto"/>
                      <a:r>
                        <a:rPr lang="ru-RU" sz="16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ЖЕНЩИНЫ, РОДИВШИЕ И ВОСПИТАВШИЕ ДО 8-ЛЕТНЕГО ВОЗРАСТА 3-Х ДЕТЕЙ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47" marR="7747" marT="7747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3527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год </a:t>
                      </a:r>
                      <a:r>
                        <a:rPr lang="ru-RU" sz="16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повышения возраста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47" marR="7747" marT="774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год рождения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47" marR="7747" marT="774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возраст возникновения права на пенсию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47" marR="7747" marT="774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год </a:t>
                      </a:r>
                      <a:r>
                        <a:rPr lang="ru-RU" sz="16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назначения пенсии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47" marR="7747" marT="7747" marB="0" anchor="ctr"/>
                </a:tc>
              </a:tr>
              <a:tr h="20917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2019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47" marR="7747" marT="774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1964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47" marR="7747" marT="774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55+ 6</a:t>
                      </a:r>
                      <a:r>
                        <a:rPr lang="ru-RU" sz="160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мес.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47" marR="7747" marT="774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общих основаниях</a:t>
                      </a:r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47" marR="7747" marT="7747" marB="0" anchor="b"/>
                </a:tc>
              </a:tr>
              <a:tr h="20607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47" marR="7747" marT="774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1965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47" marR="7747" marT="774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55+1г. 06 мес.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47" marR="7747" marT="774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общих основаниях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47" marR="7747" marT="7747" marB="0" anchor="ctr"/>
                </a:tc>
              </a:tr>
              <a:tr h="20917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47" marR="7747" marT="774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1966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47" marR="7747" marT="774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47" marR="7747" marT="774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47" marR="7747" marT="7747" marB="0" anchor="ctr"/>
                </a:tc>
              </a:tr>
              <a:tr h="20917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47" marR="7747" marT="774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1967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47" marR="7747" marT="774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47" marR="7747" marT="774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2024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47" marR="7747" marT="7747" marB="0" anchor="ctr"/>
                </a:tc>
              </a:tr>
              <a:tr h="20917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47" marR="7747" marT="774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1968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47" marR="7747" marT="774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47" marR="7747" marT="774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2025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47" marR="7747" marT="7747" marB="0" anchor="ctr"/>
                </a:tc>
              </a:tr>
              <a:tr h="209177">
                <a:tc gridSpan="4">
                  <a:txBody>
                    <a:bodyPr/>
                    <a:lstStyle/>
                    <a:p>
                      <a:pPr algn="ctr" fontAlgn="ctr"/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47" marR="7747" marT="7747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47" marR="7747" marT="7747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47" marR="7747" marT="7747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47" marR="7747" marT="7747" marB="0" anchor="ctr"/>
                </a:tc>
              </a:tr>
              <a:tr h="495826">
                <a:tc gridSpan="4">
                  <a:txBody>
                    <a:bodyPr/>
                    <a:lstStyle/>
                    <a:p>
                      <a:pPr algn="ctr" fontAlgn="auto"/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</a:t>
                      </a:r>
                      <a:r>
                        <a:rPr lang="ru-RU" sz="16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ЕНЩИНЫ, РОДИВШИЕ И ВОСПИТАВШИЕ ДО 8-ЛЕТНЕГО ВОЗРАСТА 4-Х ДЕТЕЙ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47" marR="7747" marT="7747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2753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год повышения возраста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47" marR="7747" marT="774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год рождения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47" marR="7747" marT="7747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возраст возникновения права на пенсию</a:t>
                      </a:r>
                      <a:endParaRPr lang="ru-RU" sz="16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ctr"/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47" marR="7747" marT="774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год </a:t>
                      </a:r>
                      <a:r>
                        <a:rPr lang="ru-RU" sz="16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назначения пенсии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47" marR="7747" marT="7747" marB="0" anchor="ctr"/>
                </a:tc>
              </a:tr>
              <a:tr h="20917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2019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47" marR="7747" marT="774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1964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47" marR="7747" marT="774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55+6</a:t>
                      </a:r>
                      <a:r>
                        <a:rPr lang="ru-RU" sz="160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мес.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47" marR="7747" marT="774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общих основаниях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47" marR="7747" marT="7747" marB="0" anchor="b"/>
                </a:tc>
              </a:tr>
              <a:tr h="20607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47" marR="7747" marT="774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1965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47" marR="7747" marT="774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47" marR="7747" marT="774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47" marR="7747" marT="7747" marB="0" anchor="ctr"/>
                </a:tc>
              </a:tr>
              <a:tr h="20917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47" marR="7747" marT="774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1966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47" marR="7747" marT="774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47" marR="7747" marT="7747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47" marR="7747" marT="7747" marB="0" anchor="ctr"/>
                </a:tc>
              </a:tr>
              <a:tr h="20917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47" marR="7747" marT="774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1967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47" marR="7747" marT="774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47" marR="7747" marT="7747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47" marR="7747" marT="7747" marB="0" anchor="ctr"/>
                </a:tc>
              </a:tr>
              <a:tr h="20917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47" marR="7747" marT="774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1968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47" marR="7747" marT="774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47" marR="7747" marT="7747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2024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47" marR="7747" marT="7747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09526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Box 28"/>
          <p:cNvSpPr txBox="1">
            <a:spLocks noChangeArrowheads="1"/>
          </p:cNvSpPr>
          <p:nvPr/>
        </p:nvSpPr>
        <p:spPr bwMode="black">
          <a:xfrm>
            <a:off x="1619672" y="2276872"/>
            <a:ext cx="6192688" cy="45243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0" hangingPunct="0"/>
            <a:r>
              <a:rPr lang="ru-RU" sz="3200" b="1" dirty="0" smtClean="0"/>
              <a:t>Увеличение  на 25% фиксированной </a:t>
            </a:r>
            <a:r>
              <a:rPr lang="ru-RU" sz="3200" b="1" dirty="0"/>
              <a:t>выплаты к страховой пенсии неработающим пенсионерам, проживающим в сельской местности, </a:t>
            </a:r>
            <a:r>
              <a:rPr lang="ru-RU" sz="3200" b="1" dirty="0" smtClean="0"/>
              <a:t>проработавшим </a:t>
            </a:r>
            <a:r>
              <a:rPr lang="ru-RU" sz="3200" b="1" dirty="0"/>
              <a:t>не менее 30 лет в сельском хозяйстве</a:t>
            </a:r>
          </a:p>
          <a:p>
            <a:pPr algn="ctr" eaLnBrk="0" hangingPunct="0"/>
            <a:endParaRPr lang="en-US" altLang="ru-RU" sz="3200" i="1" dirty="0">
              <a:solidFill>
                <a:srgbClr val="0000FF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23528" y="9118"/>
            <a:ext cx="8208912" cy="1846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800" b="1" dirty="0" smtClean="0">
                <a:solidFill>
                  <a:schemeClr val="accent2">
                    <a:lumMod val="75000"/>
                  </a:schemeClr>
                </a:solidFill>
              </a:rPr>
              <a:t>Меры социальной поддержки «сельским» жителям </a:t>
            </a:r>
          </a:p>
          <a:p>
            <a:pPr algn="ctr"/>
            <a:r>
              <a:rPr lang="ru-RU" sz="3800" b="1" dirty="0" smtClean="0">
                <a:solidFill>
                  <a:schemeClr val="accent2">
                    <a:lumMod val="75000"/>
                  </a:schemeClr>
                </a:solidFill>
              </a:rPr>
              <a:t>с 01.01.2019г.</a:t>
            </a:r>
            <a:endParaRPr lang="en-US" sz="3800" b="1" dirty="0" smtClean="0">
              <a:solidFill>
                <a:schemeClr val="accent2">
                  <a:lumMod val="75000"/>
                </a:schemeClr>
              </a:solidFill>
            </a:endParaRPr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323528" y="6525344"/>
            <a:ext cx="8351912" cy="0"/>
          </a:xfrm>
          <a:prstGeom prst="line">
            <a:avLst/>
          </a:prstGeom>
          <a:ln w="25400"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344281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0" y="25899"/>
            <a:ext cx="91440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chemeClr val="accent2">
                    <a:lumMod val="75000"/>
                  </a:schemeClr>
                </a:solidFill>
              </a:rPr>
              <a:t>Индексация страховой пенсии</a:t>
            </a:r>
            <a:r>
              <a:rPr lang="en-US" sz="3600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3600" b="1" dirty="0" smtClean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ru-RU" sz="3600" b="1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sz="3600" b="1" dirty="0" smtClean="0">
                <a:solidFill>
                  <a:schemeClr val="accent2">
                    <a:lumMod val="75000"/>
                  </a:schemeClr>
                </a:solidFill>
              </a:rPr>
              <a:t>в период </a:t>
            </a:r>
            <a:r>
              <a:rPr lang="en-US" sz="3600" b="1" dirty="0" smtClean="0">
                <a:solidFill>
                  <a:schemeClr val="accent2">
                    <a:lumMod val="75000"/>
                  </a:schemeClr>
                </a:solidFill>
              </a:rPr>
              <a:t>c </a:t>
            </a:r>
            <a:r>
              <a:rPr lang="ru-RU" sz="3600" b="1" dirty="0" smtClean="0">
                <a:solidFill>
                  <a:schemeClr val="accent2">
                    <a:lumMod val="75000"/>
                  </a:schemeClr>
                </a:solidFill>
              </a:rPr>
              <a:t>2019 года по 2024 год</a:t>
            </a:r>
          </a:p>
          <a:p>
            <a:pPr algn="ctr"/>
            <a:r>
              <a:rPr lang="ru-RU" sz="3600" b="1" dirty="0" smtClean="0">
                <a:solidFill>
                  <a:srgbClr val="FF0000"/>
                </a:solidFill>
              </a:rPr>
              <a:t>с 1 января</a:t>
            </a:r>
            <a:endParaRPr lang="ru-RU" sz="3600" b="1" dirty="0">
              <a:solidFill>
                <a:srgbClr val="FF0000"/>
              </a:solidFill>
            </a:endParaRPr>
          </a:p>
        </p:txBody>
      </p:sp>
      <p:sp>
        <p:nvSpPr>
          <p:cNvPr id="8" name="AutoShape 13"/>
          <p:cNvSpPr>
            <a:spLocks noChangeArrowheads="1"/>
          </p:cNvSpPr>
          <p:nvPr/>
        </p:nvSpPr>
        <p:spPr bwMode="gray">
          <a:xfrm>
            <a:off x="640090" y="1922056"/>
            <a:ext cx="7946144" cy="1609150"/>
          </a:xfrm>
          <a:prstGeom prst="roundRect">
            <a:avLst>
              <a:gd name="adj" fmla="val 4639"/>
            </a:avLst>
          </a:prstGeom>
          <a:gradFill rotWithShape="1">
            <a:gsLst>
              <a:gs pos="0">
                <a:srgbClr val="D7D7D7">
                  <a:gamma/>
                  <a:tint val="4314"/>
                  <a:invGamma/>
                </a:srgbClr>
              </a:gs>
              <a:gs pos="100000">
                <a:srgbClr val="D7D7D7"/>
              </a:gs>
            </a:gsLst>
            <a:lin ang="5400000" scaled="1"/>
          </a:gradFill>
          <a:ln w="19050">
            <a:solidFill>
              <a:srgbClr val="C0C0C0"/>
            </a:solidFill>
            <a:round/>
            <a:headEnd/>
            <a:tailEnd/>
          </a:ln>
          <a:effectLst>
            <a:outerShdw dist="53882" dir="2700000" algn="ctr" rotWithShape="0">
              <a:srgbClr val="292929">
                <a:alpha val="50000"/>
              </a:srgbClr>
            </a:outerShdw>
          </a:effectLst>
        </p:spPr>
        <p:txBody>
          <a:bodyPr wrap="none" anchor="ctr"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 rot="10800000" flipV="1">
            <a:off x="1187624" y="2064911"/>
            <a:ext cx="7272808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2000" dirty="0" smtClean="0"/>
              <a:t>Размеры пенсий предполагается индексировать выше уровня инфляции</a:t>
            </a:r>
          </a:p>
          <a:p>
            <a:pPr algn="ctr">
              <a:defRPr/>
            </a:pPr>
            <a:r>
              <a:rPr lang="ru-RU" sz="2000" u="sng" dirty="0" smtClean="0">
                <a:solidFill>
                  <a:srgbClr val="FF0000"/>
                </a:solidFill>
              </a:rPr>
              <a:t>Средний </a:t>
            </a:r>
            <a:r>
              <a:rPr lang="ru-RU" sz="2000" u="sng" dirty="0">
                <a:solidFill>
                  <a:srgbClr val="FF0000"/>
                </a:solidFill>
              </a:rPr>
              <a:t>размер </a:t>
            </a:r>
            <a:r>
              <a:rPr lang="ru-RU" sz="2000" dirty="0"/>
              <a:t>прибавки к пенсии в 2019 году составит 1000 в месяц, или 12000 рублей в годовом </a:t>
            </a:r>
            <a:r>
              <a:rPr lang="ru-RU" sz="2000" dirty="0" smtClean="0"/>
              <a:t>выражении</a:t>
            </a:r>
            <a:endParaRPr lang="ru-RU" sz="2000" b="1" dirty="0">
              <a:solidFill>
                <a:srgbClr val="FF0000"/>
              </a:solidFill>
            </a:endParaRPr>
          </a:p>
        </p:txBody>
      </p:sp>
      <p:sp>
        <p:nvSpPr>
          <p:cNvPr id="10" name="AutoShape 23"/>
          <p:cNvSpPr>
            <a:spLocks noChangeArrowheads="1"/>
          </p:cNvSpPr>
          <p:nvPr/>
        </p:nvSpPr>
        <p:spPr bwMode="gray">
          <a:xfrm>
            <a:off x="611560" y="3717032"/>
            <a:ext cx="7992888" cy="1944216"/>
          </a:xfrm>
          <a:prstGeom prst="bevel">
            <a:avLst>
              <a:gd name="adj" fmla="val 2481"/>
            </a:avLst>
          </a:prstGeom>
          <a:gradFill rotWithShape="1">
            <a:gsLst>
              <a:gs pos="0">
                <a:schemeClr val="accent1">
                  <a:lumMod val="20000"/>
                  <a:lumOff val="80000"/>
                </a:schemeClr>
              </a:gs>
              <a:gs pos="100000">
                <a:schemeClr val="accent1">
                  <a:lumMod val="40000"/>
                  <a:lumOff val="60000"/>
                </a:schemeClr>
              </a:gs>
            </a:gsLst>
            <a:lin ang="18900000" scaled="1"/>
          </a:gradFill>
          <a:ln>
            <a:noFill/>
          </a:ln>
          <a:effectLst/>
        </p:spPr>
        <p:txBody>
          <a:bodyPr wrap="square" anchor="ctr"/>
          <a:lstStyle/>
          <a:p>
            <a:pPr algn="ctr">
              <a:defRPr/>
            </a:pPr>
            <a:r>
              <a:rPr lang="ru-RU" sz="2400" dirty="0" smtClean="0"/>
              <a:t>Работающие </a:t>
            </a:r>
            <a:r>
              <a:rPr lang="ru-RU" sz="2400" dirty="0" smtClean="0"/>
              <a:t>пенсионеры, как и ранее, в </a:t>
            </a:r>
            <a:r>
              <a:rPr lang="ru-RU" sz="2400" dirty="0"/>
              <a:t>период </a:t>
            </a:r>
            <a:r>
              <a:rPr lang="ru-RU" sz="2400" dirty="0" smtClean="0"/>
              <a:t>работы в 2019 году  </a:t>
            </a:r>
            <a:r>
              <a:rPr lang="ru-RU" sz="2400" dirty="0"/>
              <a:t>будут получать размер пенсии без </a:t>
            </a:r>
            <a:r>
              <a:rPr lang="ru-RU" sz="2400" dirty="0" smtClean="0"/>
              <a:t>индексации с 01.01</a:t>
            </a:r>
            <a:r>
              <a:rPr lang="ru-RU" sz="2400" dirty="0" smtClean="0"/>
              <a:t>. </a:t>
            </a:r>
            <a:endParaRPr lang="ru-RU" sz="2400" dirty="0"/>
          </a:p>
          <a:p>
            <a:pPr algn="ctr">
              <a:defRPr/>
            </a:pPr>
            <a:endParaRPr lang="ru-RU" sz="3200" b="1" dirty="0" smtClean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pic>
        <p:nvPicPr>
          <p:cNvPr id="6" name="Picture 2" descr="C:\Users\25062\Desktop\good-technology-vector-png--1540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5877271"/>
            <a:ext cx="2326761" cy="7920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99033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Box 15"/>
          <p:cNvSpPr txBox="1"/>
          <p:nvPr/>
        </p:nvSpPr>
        <p:spPr>
          <a:xfrm>
            <a:off x="0" y="-99392"/>
            <a:ext cx="914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chemeClr val="accent2">
                    <a:lumMod val="75000"/>
                  </a:schemeClr>
                </a:solidFill>
              </a:rPr>
              <a:t>Индексация </a:t>
            </a:r>
            <a:br>
              <a:rPr lang="ru-RU" sz="3600" b="1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sz="3600" b="1" dirty="0" smtClean="0">
                <a:solidFill>
                  <a:schemeClr val="accent2">
                    <a:lumMod val="75000"/>
                  </a:schemeClr>
                </a:solidFill>
              </a:rPr>
              <a:t>страховой пенсии</a:t>
            </a:r>
            <a:r>
              <a:rPr lang="en-US" sz="3600" b="1" dirty="0" smtClean="0">
                <a:solidFill>
                  <a:schemeClr val="accent2">
                    <a:lumMod val="75000"/>
                  </a:schemeClr>
                </a:solidFill>
              </a:rPr>
              <a:t> c 2025</a:t>
            </a:r>
            <a:r>
              <a:rPr lang="ru-RU" sz="3600" b="1" dirty="0" smtClean="0">
                <a:solidFill>
                  <a:schemeClr val="accent2">
                    <a:lumMod val="75000"/>
                  </a:schemeClr>
                </a:solidFill>
              </a:rPr>
              <a:t> года</a:t>
            </a:r>
            <a:endParaRPr lang="ru-RU" sz="36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4" name="AutoShape 3"/>
          <p:cNvSpPr>
            <a:spLocks noChangeArrowheads="1"/>
          </p:cNvSpPr>
          <p:nvPr/>
        </p:nvSpPr>
        <p:spPr bwMode="gray">
          <a:xfrm>
            <a:off x="3461597" y="1196752"/>
            <a:ext cx="5521361" cy="1382219"/>
          </a:xfrm>
          <a:prstGeom prst="roundRect">
            <a:avLst>
              <a:gd name="adj" fmla="val 8014"/>
            </a:avLst>
          </a:prstGeom>
          <a:solidFill>
            <a:srgbClr val="F8F8F8"/>
          </a:solidFill>
          <a:ln w="9525">
            <a:solidFill>
              <a:schemeClr val="accent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5" name="AutoShape 4"/>
          <p:cNvSpPr>
            <a:spLocks noChangeArrowheads="1"/>
          </p:cNvSpPr>
          <p:nvPr/>
        </p:nvSpPr>
        <p:spPr bwMode="gray">
          <a:xfrm>
            <a:off x="3563889" y="1253629"/>
            <a:ext cx="5328592" cy="1239267"/>
          </a:xfrm>
          <a:prstGeom prst="roundRect">
            <a:avLst>
              <a:gd name="adj" fmla="val 7912"/>
            </a:avLst>
          </a:prstGeom>
          <a:gradFill rotWithShape="1">
            <a:gsLst>
              <a:gs pos="0">
                <a:schemeClr val="accent1">
                  <a:gamma/>
                  <a:tint val="38039"/>
                  <a:invGamma/>
                </a:schemeClr>
              </a:gs>
              <a:gs pos="100000">
                <a:schemeClr val="accent1">
                  <a:alpha val="50000"/>
                </a:scheme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6" name="AutoShape 13"/>
          <p:cNvSpPr>
            <a:spLocks noChangeArrowheads="1"/>
          </p:cNvSpPr>
          <p:nvPr/>
        </p:nvSpPr>
        <p:spPr bwMode="gray">
          <a:xfrm>
            <a:off x="69578" y="1606121"/>
            <a:ext cx="2207741" cy="504056"/>
          </a:xfrm>
          <a:prstGeom prst="roundRect">
            <a:avLst>
              <a:gd name="adj" fmla="val 8014"/>
            </a:avLst>
          </a:prstGeom>
          <a:solidFill>
            <a:srgbClr val="F8F8F8"/>
          </a:solidFill>
          <a:ln w="9525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7" name="AutoShape 16"/>
          <p:cNvSpPr>
            <a:spLocks noChangeArrowheads="1"/>
          </p:cNvSpPr>
          <p:nvPr/>
        </p:nvSpPr>
        <p:spPr bwMode="blackGray">
          <a:xfrm rot="10806395" flipH="1" flipV="1">
            <a:off x="1980414" y="1486129"/>
            <a:ext cx="1446213" cy="755650"/>
          </a:xfrm>
          <a:prstGeom prst="rightArrow">
            <a:avLst>
              <a:gd name="adj1" fmla="val 46509"/>
              <a:gd name="adj2" fmla="val 42052"/>
            </a:avLst>
          </a:prstGeom>
          <a:gradFill rotWithShape="1">
            <a:gsLst>
              <a:gs pos="0">
                <a:schemeClr val="accent2">
                  <a:gamma/>
                  <a:tint val="0"/>
                  <a:invGamma/>
                  <a:alpha val="0"/>
                </a:schemeClr>
              </a:gs>
              <a:gs pos="100000">
                <a:schemeClr val="accent1">
                  <a:lumMod val="40000"/>
                  <a:lumOff val="60000"/>
                </a:schemeClr>
              </a:gs>
            </a:gsLst>
            <a:lin ang="0" scaled="1"/>
          </a:gradFill>
          <a:ln>
            <a:noFill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73422" y="1617733"/>
            <a:ext cx="2304256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600" b="1" dirty="0" smtClean="0">
                <a:solidFill>
                  <a:srgbClr val="FF0000"/>
                </a:solidFill>
              </a:rPr>
              <a:t>1 февраля</a:t>
            </a:r>
            <a:endParaRPr lang="ru-RU" sz="2600" b="1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851920" y="1268760"/>
            <a:ext cx="458186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Индексация фиксированной выплаты и страховой пенсии на уровень инфляции</a:t>
            </a:r>
            <a:endParaRPr lang="ru-RU" sz="2400" b="1" dirty="0"/>
          </a:p>
        </p:txBody>
      </p:sp>
      <p:grpSp>
        <p:nvGrpSpPr>
          <p:cNvPr id="41" name="Group 21"/>
          <p:cNvGrpSpPr>
            <a:grpSpLocks/>
          </p:cNvGrpSpPr>
          <p:nvPr/>
        </p:nvGrpSpPr>
        <p:grpSpPr bwMode="auto">
          <a:xfrm>
            <a:off x="3635896" y="1412776"/>
            <a:ext cx="168275" cy="168275"/>
            <a:chOff x="2928" y="2208"/>
            <a:chExt cx="262" cy="262"/>
          </a:xfrm>
        </p:grpSpPr>
        <p:sp>
          <p:nvSpPr>
            <p:cNvPr id="42" name="Oval 22"/>
            <p:cNvSpPr>
              <a:spLocks noChangeArrowheads="1"/>
            </p:cNvSpPr>
            <p:nvPr/>
          </p:nvSpPr>
          <p:spPr bwMode="gray">
            <a:xfrm>
              <a:off x="2928" y="2208"/>
              <a:ext cx="262" cy="262"/>
            </a:xfrm>
            <a:prstGeom prst="ellipse">
              <a:avLst/>
            </a:prstGeom>
            <a:gradFill rotWithShape="1">
              <a:gsLst>
                <a:gs pos="0">
                  <a:srgbClr val="223864">
                    <a:gamma/>
                    <a:tint val="28627"/>
                    <a:invGamma/>
                  </a:srgbClr>
                </a:gs>
                <a:gs pos="100000">
                  <a:srgbClr val="223864"/>
                </a:gs>
              </a:gsLst>
              <a:lin ang="2700000" scaled="1"/>
            </a:gradFill>
            <a:ln w="12700">
              <a:solidFill>
                <a:srgbClr val="F8F8F8"/>
              </a:solidFill>
              <a:round/>
              <a:headEnd/>
              <a:tailEnd/>
            </a:ln>
            <a:effectLst>
              <a:outerShdw dist="35921" dir="2700000" algn="ctr" rotWithShape="0">
                <a:srgbClr val="1C1C1C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3" name="Oval 23"/>
            <p:cNvSpPr>
              <a:spLocks noChangeArrowheads="1"/>
            </p:cNvSpPr>
            <p:nvPr/>
          </p:nvSpPr>
          <p:spPr bwMode="gray">
            <a:xfrm>
              <a:off x="2949" y="2230"/>
              <a:ext cx="218" cy="218"/>
            </a:xfrm>
            <a:prstGeom prst="ellipse">
              <a:avLst/>
            </a:prstGeom>
            <a:gradFill rotWithShape="1">
              <a:gsLst>
                <a:gs pos="0">
                  <a:schemeClr val="accent1"/>
                </a:gs>
                <a:gs pos="100000">
                  <a:schemeClr val="accent1">
                    <a:gamma/>
                    <a:tint val="63529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rgbClr val="DDDDDD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rgbClr val="00000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44" name="AutoShape 3"/>
          <p:cNvSpPr>
            <a:spLocks noChangeArrowheads="1"/>
          </p:cNvSpPr>
          <p:nvPr/>
        </p:nvSpPr>
        <p:spPr bwMode="gray">
          <a:xfrm>
            <a:off x="3444149" y="3356992"/>
            <a:ext cx="5538809" cy="1862319"/>
          </a:xfrm>
          <a:prstGeom prst="roundRect">
            <a:avLst>
              <a:gd name="adj" fmla="val 8014"/>
            </a:avLst>
          </a:prstGeom>
          <a:solidFill>
            <a:srgbClr val="F8F8F8"/>
          </a:solidFill>
          <a:ln w="9525">
            <a:solidFill>
              <a:schemeClr val="accent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45" name="AutoShape 4"/>
          <p:cNvSpPr>
            <a:spLocks noChangeArrowheads="1"/>
          </p:cNvSpPr>
          <p:nvPr/>
        </p:nvSpPr>
        <p:spPr bwMode="gray">
          <a:xfrm>
            <a:off x="3563245" y="3443485"/>
            <a:ext cx="5346794" cy="1684089"/>
          </a:xfrm>
          <a:prstGeom prst="roundRect">
            <a:avLst>
              <a:gd name="adj" fmla="val 7912"/>
            </a:avLst>
          </a:prstGeom>
          <a:gradFill rotWithShape="1">
            <a:gsLst>
              <a:gs pos="0">
                <a:schemeClr val="accent1">
                  <a:gamma/>
                  <a:tint val="38039"/>
                  <a:invGamma/>
                </a:schemeClr>
              </a:gs>
              <a:gs pos="100000">
                <a:schemeClr val="accent1">
                  <a:alpha val="50000"/>
                </a:scheme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46" name="AutoShape 13"/>
          <p:cNvSpPr>
            <a:spLocks noChangeArrowheads="1"/>
          </p:cNvSpPr>
          <p:nvPr/>
        </p:nvSpPr>
        <p:spPr bwMode="gray">
          <a:xfrm>
            <a:off x="69578" y="4016133"/>
            <a:ext cx="2207741" cy="504056"/>
          </a:xfrm>
          <a:prstGeom prst="roundRect">
            <a:avLst>
              <a:gd name="adj" fmla="val 8014"/>
            </a:avLst>
          </a:prstGeom>
          <a:solidFill>
            <a:srgbClr val="F8F8F8"/>
          </a:solidFill>
          <a:ln w="9525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47" name="AutoShape 16"/>
          <p:cNvSpPr>
            <a:spLocks noChangeArrowheads="1"/>
          </p:cNvSpPr>
          <p:nvPr/>
        </p:nvSpPr>
        <p:spPr bwMode="blackGray">
          <a:xfrm rot="10806395" flipH="1" flipV="1">
            <a:off x="1997234" y="3896141"/>
            <a:ext cx="1446213" cy="755650"/>
          </a:xfrm>
          <a:prstGeom prst="rightArrow">
            <a:avLst>
              <a:gd name="adj1" fmla="val 46509"/>
              <a:gd name="adj2" fmla="val 42052"/>
            </a:avLst>
          </a:prstGeom>
          <a:gradFill rotWithShape="1">
            <a:gsLst>
              <a:gs pos="0">
                <a:schemeClr val="accent2">
                  <a:gamma/>
                  <a:tint val="0"/>
                  <a:invGamma/>
                  <a:alpha val="0"/>
                </a:schemeClr>
              </a:gs>
              <a:gs pos="100000">
                <a:schemeClr val="accent1">
                  <a:lumMod val="40000"/>
                  <a:lumOff val="60000"/>
                </a:schemeClr>
              </a:gs>
            </a:gsLst>
            <a:lin ang="0" scaled="1"/>
          </a:gradFill>
          <a:ln>
            <a:noFill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8" name="Прямоугольник 47"/>
          <p:cNvSpPr/>
          <p:nvPr/>
        </p:nvSpPr>
        <p:spPr>
          <a:xfrm>
            <a:off x="90242" y="4021939"/>
            <a:ext cx="2304256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600" b="1" dirty="0" smtClean="0">
                <a:solidFill>
                  <a:srgbClr val="FF0000"/>
                </a:solidFill>
              </a:rPr>
              <a:t>1 апреля</a:t>
            </a:r>
            <a:endParaRPr lang="ru-RU" sz="2600" b="1" dirty="0">
              <a:solidFill>
                <a:srgbClr val="FF0000"/>
              </a:solidFill>
            </a:endParaRPr>
          </a:p>
        </p:txBody>
      </p:sp>
      <p:grpSp>
        <p:nvGrpSpPr>
          <p:cNvPr id="49" name="Group 21"/>
          <p:cNvGrpSpPr>
            <a:grpSpLocks/>
          </p:cNvGrpSpPr>
          <p:nvPr/>
        </p:nvGrpSpPr>
        <p:grpSpPr bwMode="auto">
          <a:xfrm>
            <a:off x="3638513" y="3548757"/>
            <a:ext cx="168275" cy="168275"/>
            <a:chOff x="2928" y="2208"/>
            <a:chExt cx="262" cy="262"/>
          </a:xfrm>
        </p:grpSpPr>
        <p:sp>
          <p:nvSpPr>
            <p:cNvPr id="50" name="Oval 22"/>
            <p:cNvSpPr>
              <a:spLocks noChangeArrowheads="1"/>
            </p:cNvSpPr>
            <p:nvPr/>
          </p:nvSpPr>
          <p:spPr bwMode="gray">
            <a:xfrm>
              <a:off x="2928" y="2208"/>
              <a:ext cx="262" cy="262"/>
            </a:xfrm>
            <a:prstGeom prst="ellipse">
              <a:avLst/>
            </a:prstGeom>
            <a:gradFill rotWithShape="1">
              <a:gsLst>
                <a:gs pos="0">
                  <a:srgbClr val="223864">
                    <a:gamma/>
                    <a:tint val="28627"/>
                    <a:invGamma/>
                  </a:srgbClr>
                </a:gs>
                <a:gs pos="100000">
                  <a:srgbClr val="223864"/>
                </a:gs>
              </a:gsLst>
              <a:lin ang="2700000" scaled="1"/>
            </a:gradFill>
            <a:ln w="12700">
              <a:solidFill>
                <a:srgbClr val="F8F8F8"/>
              </a:solidFill>
              <a:round/>
              <a:headEnd/>
              <a:tailEnd/>
            </a:ln>
            <a:effectLst>
              <a:outerShdw dist="35921" dir="2700000" algn="ctr" rotWithShape="0">
                <a:srgbClr val="1C1C1C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1" name="Oval 23"/>
            <p:cNvSpPr>
              <a:spLocks noChangeArrowheads="1"/>
            </p:cNvSpPr>
            <p:nvPr/>
          </p:nvSpPr>
          <p:spPr bwMode="gray">
            <a:xfrm>
              <a:off x="2949" y="2230"/>
              <a:ext cx="218" cy="218"/>
            </a:xfrm>
            <a:prstGeom prst="ellipse">
              <a:avLst/>
            </a:prstGeom>
            <a:gradFill rotWithShape="1">
              <a:gsLst>
                <a:gs pos="0">
                  <a:schemeClr val="accent1"/>
                </a:gs>
                <a:gs pos="100000">
                  <a:schemeClr val="accent1">
                    <a:gamma/>
                    <a:tint val="63529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rgbClr val="DDDDDD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rgbClr val="00000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11" name="Прямоугольник 10"/>
          <p:cNvSpPr/>
          <p:nvPr/>
        </p:nvSpPr>
        <p:spPr>
          <a:xfrm>
            <a:off x="3816423" y="3356992"/>
            <a:ext cx="5148065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/>
              <a:t>Индексация страховой </a:t>
            </a:r>
            <a:r>
              <a:rPr lang="ru-RU" sz="2400" b="1" dirty="0"/>
              <a:t>пенсии </a:t>
            </a:r>
            <a:r>
              <a:rPr lang="ru-RU" sz="2400" b="1" dirty="0" smtClean="0"/>
              <a:t>на дополнительный коэффициент </a:t>
            </a:r>
            <a:r>
              <a:rPr lang="ru-RU" sz="1600" b="1" dirty="0" smtClean="0"/>
              <a:t>(разница </a:t>
            </a:r>
            <a:r>
              <a:rPr lang="ru-RU" sz="1600" b="1" dirty="0"/>
              <a:t>между годовым индексом роста среднемесячной </a:t>
            </a:r>
            <a:r>
              <a:rPr lang="ru-RU" sz="1600" b="1" dirty="0" smtClean="0"/>
              <a:t>зарплаты и коэффициентом индексации на 1 февраля, но не более индекса доходов ПФР)</a:t>
            </a:r>
            <a:endParaRPr lang="ru-RU" sz="1600" b="1" dirty="0"/>
          </a:p>
        </p:txBody>
      </p:sp>
      <p:sp>
        <p:nvSpPr>
          <p:cNvPr id="53" name="TextBox 52"/>
          <p:cNvSpPr txBox="1"/>
          <p:nvPr/>
        </p:nvSpPr>
        <p:spPr>
          <a:xfrm>
            <a:off x="0" y="5550331"/>
            <a:ext cx="91085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</a:rPr>
              <a:t>Такая индексация позволит обеспечить постоянное увеличение размера пенсии на уровень выше инфляции</a:t>
            </a:r>
            <a:endParaRPr lang="ru-RU" sz="2400" b="1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22" name="Picture 2" descr="C:\Users\25062\Desktop\good-technology-vector-png--1540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1" y="6007499"/>
            <a:ext cx="1944215" cy="6618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91904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221040" y="1988840"/>
            <a:ext cx="37028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sz="16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2" name="AutoShape 35"/>
          <p:cNvSpPr>
            <a:spLocks noChangeArrowheads="1"/>
          </p:cNvSpPr>
          <p:nvPr/>
        </p:nvSpPr>
        <p:spPr bwMode="gray">
          <a:xfrm>
            <a:off x="221040" y="1401163"/>
            <a:ext cx="8671440" cy="4836149"/>
          </a:xfrm>
          <a:prstGeom prst="roundRect">
            <a:avLst>
              <a:gd name="adj" fmla="val 4639"/>
            </a:avLst>
          </a:prstGeom>
          <a:gradFill rotWithShape="1">
            <a:gsLst>
              <a:gs pos="0">
                <a:srgbClr val="D7D7D7">
                  <a:gamma/>
                  <a:tint val="4314"/>
                  <a:invGamma/>
                </a:srgbClr>
              </a:gs>
              <a:gs pos="100000">
                <a:srgbClr val="D7D7D7"/>
              </a:gs>
            </a:gsLst>
            <a:lin ang="5400000" scaled="1"/>
          </a:gradFill>
          <a:ln w="19050">
            <a:solidFill>
              <a:srgbClr val="C0C0C0"/>
            </a:solidFill>
            <a:round/>
            <a:headEnd/>
            <a:tailEnd/>
          </a:ln>
          <a:effectLst>
            <a:outerShdw dist="53882" dir="2700000" algn="ctr" rotWithShape="0">
              <a:srgbClr val="292929">
                <a:alpha val="50000"/>
              </a:srgbClr>
            </a:outerShdw>
          </a:effectLst>
        </p:spPr>
        <p:txBody>
          <a:bodyPr wrap="square" anchor="ctr"/>
          <a:lstStyle/>
          <a:p>
            <a:pPr algn="ctr"/>
            <a:r>
              <a:rPr lang="ru-RU" sz="2800" dirty="0"/>
              <a:t>Обмен информацией между органами Пенсионного фонда Российской Федерации и работодателями в целях предоставления гражданам </a:t>
            </a:r>
            <a:r>
              <a:rPr lang="ru-RU" sz="2800" dirty="0" err="1"/>
              <a:t>предпенсионного</a:t>
            </a:r>
            <a:r>
              <a:rPr lang="ru-RU" sz="2800" dirty="0"/>
              <a:t> возраста, состоящим с работодателями в трудовых отношениях, льгот, предусмотренных трудовым законодательством Российской Федерации, может осуществляться с письменного согласия таких граждан в электронной форме на основании соглашений, заключенных между органами Пенсионного фонда Российской Федерации и </a:t>
            </a:r>
            <a:r>
              <a:rPr lang="ru-RU" sz="2800" dirty="0" smtClean="0"/>
              <a:t>работодателями</a:t>
            </a:r>
            <a:r>
              <a:rPr lang="ru-RU" sz="2800" dirty="0"/>
              <a:t> </a:t>
            </a:r>
            <a:r>
              <a:rPr lang="ru-RU" sz="2800" dirty="0" smtClean="0"/>
              <a:t>(ст.10 ФЗ от 03.10.2018г. №350-ФЗ)</a:t>
            </a:r>
            <a:endParaRPr lang="ru-RU" sz="2800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323528" y="323945"/>
            <a:ext cx="849694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>
                <a:solidFill>
                  <a:schemeClr val="accent2">
                    <a:lumMod val="75000"/>
                  </a:schemeClr>
                </a:solidFill>
              </a:rPr>
              <a:t>Обмен информацией</a:t>
            </a:r>
            <a:endParaRPr lang="ru-RU" sz="3200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15" name="Picture 2" descr="C:\Users\25062\Desktop\good-technology-vector-png--1540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1" y="6007499"/>
            <a:ext cx="1944216" cy="6618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21403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utoShape 35"/>
          <p:cNvSpPr>
            <a:spLocks noChangeArrowheads="1"/>
          </p:cNvSpPr>
          <p:nvPr/>
        </p:nvSpPr>
        <p:spPr bwMode="gray">
          <a:xfrm>
            <a:off x="218024" y="188640"/>
            <a:ext cx="8671440" cy="6552728"/>
          </a:xfrm>
          <a:prstGeom prst="roundRect">
            <a:avLst>
              <a:gd name="adj" fmla="val 4639"/>
            </a:avLst>
          </a:prstGeom>
          <a:gradFill rotWithShape="1">
            <a:gsLst>
              <a:gs pos="0">
                <a:srgbClr val="00B0F0"/>
              </a:gs>
              <a:gs pos="100000">
                <a:srgbClr val="D7D7D7"/>
              </a:gs>
            </a:gsLst>
            <a:lin ang="5400000" scaled="1"/>
          </a:gradFill>
          <a:ln w="19050">
            <a:solidFill>
              <a:srgbClr val="C0C0C0"/>
            </a:solidFill>
            <a:round/>
            <a:headEnd/>
            <a:tailEnd/>
          </a:ln>
          <a:effectLst>
            <a:outerShdw dist="53882" dir="2700000" algn="ctr" rotWithShape="0">
              <a:srgbClr val="292929">
                <a:alpha val="50000"/>
              </a:srgbClr>
            </a:outerShdw>
          </a:effectLst>
        </p:spPr>
        <p:txBody>
          <a:bodyPr wrap="square" anchor="ctr"/>
          <a:lstStyle/>
          <a:p>
            <a:pPr algn="ctr"/>
            <a:r>
              <a:rPr lang="ru-RU" sz="5400" b="1" dirty="0" smtClean="0">
                <a:solidFill>
                  <a:schemeClr val="accent2">
                    <a:lumMod val="75000"/>
                  </a:schemeClr>
                </a:solidFill>
              </a:rPr>
              <a:t>Изменения, внесенные в федеральный закон </a:t>
            </a:r>
            <a:r>
              <a:rPr lang="ru-RU" sz="5400" b="1" dirty="0">
                <a:solidFill>
                  <a:schemeClr val="accent2">
                    <a:lumMod val="75000"/>
                  </a:schemeClr>
                </a:solidFill>
              </a:rPr>
              <a:t>от 28.12.2013г. №400-ФЗ «О страховых пенсиях</a:t>
            </a:r>
            <a:r>
              <a:rPr lang="ru-RU" sz="5400" b="1" dirty="0" smtClean="0">
                <a:solidFill>
                  <a:schemeClr val="accent2">
                    <a:lumMod val="75000"/>
                  </a:schemeClr>
                </a:solidFill>
              </a:rPr>
              <a:t>»</a:t>
            </a:r>
            <a:endParaRPr lang="ru-RU" sz="5400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7465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>
            <a:alpha val="11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23528" y="44624"/>
            <a:ext cx="849694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>
                <a:solidFill>
                  <a:schemeClr val="accent2">
                    <a:lumMod val="75000"/>
                  </a:schemeClr>
                </a:solidFill>
              </a:rPr>
              <a:t>Поэтапное повышение пенсионного возраста для мужчин и женщин с 01.01.2019г.</a:t>
            </a:r>
            <a:endParaRPr lang="ru-RU" sz="32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66415" y="1922071"/>
            <a:ext cx="191110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/>
              <a:t>Мужчины</a:t>
            </a:r>
            <a:endParaRPr lang="ru-RU" sz="3200" dirty="0"/>
          </a:p>
        </p:txBody>
      </p:sp>
      <p:sp>
        <p:nvSpPr>
          <p:cNvPr id="8" name="TextBox 7"/>
          <p:cNvSpPr txBox="1"/>
          <p:nvPr/>
        </p:nvSpPr>
        <p:spPr>
          <a:xfrm>
            <a:off x="170373" y="4505578"/>
            <a:ext cx="195335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/>
              <a:t>Женщины</a:t>
            </a:r>
            <a:endParaRPr lang="ru-RU" sz="3200" dirty="0"/>
          </a:p>
        </p:txBody>
      </p:sp>
      <p:pic>
        <p:nvPicPr>
          <p:cNvPr id="13" name="Picture 9" descr="RY_circle00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73882" y="3628708"/>
            <a:ext cx="1108075" cy="1108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10" descr="LB_circle00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752" y="1628800"/>
            <a:ext cx="1176337" cy="1174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10" descr="LB_circle00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0437" y="1628800"/>
            <a:ext cx="1176337" cy="1174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9" descr="RY_circle00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0437" y="3628708"/>
            <a:ext cx="1108075" cy="1108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Стрелка вправо 19"/>
          <p:cNvSpPr/>
          <p:nvPr/>
        </p:nvSpPr>
        <p:spPr>
          <a:xfrm>
            <a:off x="3516089" y="1913290"/>
            <a:ext cx="3794348" cy="648072"/>
          </a:xfrm>
          <a:prstGeom prst="rightArrow">
            <a:avLst/>
          </a:prstGeom>
          <a:gradFill flip="none" rotWithShape="1">
            <a:gsLst>
              <a:gs pos="0">
                <a:schemeClr val="tx2">
                  <a:lumMod val="40000"/>
                  <a:lumOff val="60000"/>
                </a:schemeClr>
              </a:gs>
              <a:gs pos="50000">
                <a:schemeClr val="tx2">
                  <a:lumMod val="60000"/>
                  <a:lumOff val="40000"/>
                </a:schemeClr>
              </a:gs>
              <a:gs pos="100000">
                <a:schemeClr val="bg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Стрелка вправо 20"/>
          <p:cNvSpPr/>
          <p:nvPr/>
        </p:nvSpPr>
        <p:spPr>
          <a:xfrm>
            <a:off x="3503121" y="3858709"/>
            <a:ext cx="3794348" cy="648072"/>
          </a:xfrm>
          <a:prstGeom prst="rightArrow">
            <a:avLst/>
          </a:prstGeom>
          <a:gradFill flip="none" rotWithShape="1">
            <a:gsLst>
              <a:gs pos="0">
                <a:schemeClr val="accent2">
                  <a:lumMod val="60000"/>
                  <a:lumOff val="40000"/>
                </a:schemeClr>
              </a:gs>
              <a:gs pos="50000">
                <a:schemeClr val="accent2">
                  <a:lumMod val="40000"/>
                  <a:lumOff val="60000"/>
                </a:schemeClr>
              </a:gs>
              <a:gs pos="100000">
                <a:schemeClr val="bg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TextBox 21"/>
          <p:cNvSpPr txBox="1"/>
          <p:nvPr/>
        </p:nvSpPr>
        <p:spPr>
          <a:xfrm>
            <a:off x="3481957" y="1628800"/>
            <a:ext cx="382848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200" b="1" dirty="0">
                <a:solidFill>
                  <a:srgbClr val="0070C0"/>
                </a:solidFill>
              </a:rPr>
              <a:t>п</a:t>
            </a:r>
            <a:r>
              <a:rPr lang="ru-RU" sz="2200" b="1" dirty="0" smtClean="0">
                <a:solidFill>
                  <a:srgbClr val="0070C0"/>
                </a:solidFill>
              </a:rPr>
              <a:t>енсионный возраст</a:t>
            </a:r>
            <a:endParaRPr lang="ru-RU" sz="2200" b="1" dirty="0">
              <a:solidFill>
                <a:srgbClr val="0070C0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3504817" y="4678041"/>
            <a:ext cx="382848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200" b="1" dirty="0">
                <a:solidFill>
                  <a:srgbClr val="C00000"/>
                </a:solidFill>
              </a:rPr>
              <a:t>п</a:t>
            </a:r>
            <a:r>
              <a:rPr lang="ru-RU" sz="2200" b="1" dirty="0" smtClean="0">
                <a:solidFill>
                  <a:srgbClr val="C00000"/>
                </a:solidFill>
              </a:rPr>
              <a:t>енсионный возраст</a:t>
            </a:r>
            <a:endParaRPr lang="ru-RU" sz="2200" b="1" dirty="0">
              <a:solidFill>
                <a:srgbClr val="C00000"/>
              </a:solidFill>
            </a:endParaRPr>
          </a:p>
        </p:txBody>
      </p:sp>
      <p:pic>
        <p:nvPicPr>
          <p:cNvPr id="24" name="Picture 6" descr="num0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0387" y="1925259"/>
            <a:ext cx="382225" cy="5494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" name="Picture 11" descr="num5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60883" y="3909496"/>
            <a:ext cx="399395" cy="5800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" name="Picture 12" descr="num6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3359" y="1909996"/>
            <a:ext cx="407028" cy="5800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" name="Picture 11" descr="num5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27918" y="3912790"/>
            <a:ext cx="399395" cy="5800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8" name="Picture 12" descr="num6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91577" y="1898599"/>
            <a:ext cx="407028" cy="5800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9" name="Picture 11" descr="num5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4368" y="1909996"/>
            <a:ext cx="399395" cy="5800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" name="Picture 6" descr="num0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64474" y="3928053"/>
            <a:ext cx="382225" cy="5494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" name="Picture 12" descr="num6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7446" y="3912790"/>
            <a:ext cx="407028" cy="5800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2" name="Прямоугольник 31"/>
          <p:cNvSpPr/>
          <p:nvPr/>
        </p:nvSpPr>
        <p:spPr>
          <a:xfrm>
            <a:off x="4039193" y="2705378"/>
            <a:ext cx="25490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на 5 лет</a:t>
            </a:r>
            <a:endParaRPr lang="ru-RU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33" name="Picture 2" descr="C:\Users\25062\Desktop\good-technology-vector-png--1540.pn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5877271"/>
            <a:ext cx="2326761" cy="7920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38461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-32336" y="201751"/>
            <a:ext cx="9144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chemeClr val="accent2">
                    <a:lumMod val="75000"/>
                  </a:schemeClr>
                </a:solidFill>
              </a:rPr>
              <a:t>Страховая пенсия на общих основаниях </a:t>
            </a:r>
          </a:p>
          <a:p>
            <a:pPr algn="ctr"/>
            <a:r>
              <a:rPr lang="ru-RU" sz="1600" dirty="0" smtClean="0"/>
              <a:t>предоставление </a:t>
            </a:r>
            <a:r>
              <a:rPr lang="ru-RU" sz="1600" dirty="0"/>
              <a:t>лицам, которые в 2019 и 2020 годах достигнут пенсионного возраста, установленного ныне действующим законодательством, возможности выйти на пенсию на полгода </a:t>
            </a:r>
            <a:r>
              <a:rPr lang="ru-RU" sz="1600" dirty="0" smtClean="0"/>
              <a:t>раньше </a:t>
            </a:r>
            <a:endParaRPr lang="ru-RU" sz="16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 rot="16200000">
            <a:off x="-513458" y="2670023"/>
            <a:ext cx="153599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rgbClr val="0000FF"/>
                </a:solidFill>
              </a:rPr>
              <a:t>Мужчины</a:t>
            </a:r>
            <a:endParaRPr lang="ru-RU" sz="2400" b="1" dirty="0">
              <a:solidFill>
                <a:srgbClr val="0000FF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 rot="16200000">
            <a:off x="-554816" y="5296574"/>
            <a:ext cx="15638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rgbClr val="0000FF"/>
                </a:solidFill>
              </a:rPr>
              <a:t>Женщины</a:t>
            </a:r>
            <a:endParaRPr lang="ru-RU" sz="2400" b="1" dirty="0">
              <a:solidFill>
                <a:srgbClr val="0000FF"/>
              </a:solidFill>
            </a:endParaRPr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617044"/>
              </p:ext>
            </p:extLst>
          </p:nvPr>
        </p:nvGraphicFramePr>
        <p:xfrm>
          <a:off x="467544" y="1214730"/>
          <a:ext cx="8499839" cy="299501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696616"/>
                <a:gridCol w="2055912"/>
                <a:gridCol w="2019119"/>
                <a:gridCol w="1728192"/>
              </a:tblGrid>
              <a:tr h="47625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800" b="1" u="none" strike="noStrike" dirty="0">
                          <a:effectLst/>
                        </a:rPr>
                        <a:t>Год достижения возраста</a:t>
                      </a:r>
                      <a:br>
                        <a:rPr lang="ru-RU" sz="1800" b="1" u="none" strike="noStrike" dirty="0">
                          <a:effectLst/>
                        </a:rPr>
                      </a:br>
                      <a:r>
                        <a:rPr lang="ru-RU" sz="1800" b="1" u="none" strike="noStrike" dirty="0">
                          <a:effectLst/>
                        </a:rPr>
                        <a:t>60 лет  (</a:t>
                      </a:r>
                      <a:r>
                        <a:rPr lang="ru-RU" sz="1800" b="1" u="none" strike="noStrike" dirty="0" smtClean="0">
                          <a:effectLst/>
                        </a:rPr>
                        <a:t>мужчины) и</a:t>
                      </a:r>
                      <a:r>
                        <a:rPr lang="ru-RU" sz="1800" b="1" u="none" strike="noStrike" dirty="0">
                          <a:effectLst/>
                        </a:rPr>
                        <a:t/>
                      </a:r>
                      <a:br>
                        <a:rPr lang="ru-RU" sz="1800" b="1" u="none" strike="noStrike" dirty="0">
                          <a:effectLst/>
                        </a:rPr>
                      </a:br>
                      <a:r>
                        <a:rPr lang="ru-RU" sz="1800" b="1" u="none" strike="noStrike" dirty="0">
                          <a:effectLst/>
                        </a:rPr>
                        <a:t>55 лет (женщины)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Год рождения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800" b="1" u="none" strike="noStrike" dirty="0">
                          <a:effectLst/>
                        </a:rPr>
                        <a:t>Право на пенсию возникает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7627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u="none" strike="noStrike" dirty="0">
                          <a:effectLst/>
                        </a:rPr>
                        <a:t>в возрасте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u="none" strike="noStrike" dirty="0">
                          <a:effectLst/>
                        </a:rPr>
                        <a:t>в году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200025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2019 льгота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1959 </a:t>
                      </a:r>
                      <a:r>
                        <a:rPr lang="ru-RU" sz="160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sz="160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 </a:t>
                      </a:r>
                      <a:r>
                        <a:rPr lang="ru-RU" sz="160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полугодие)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</a:t>
                      </a:r>
                      <a:r>
                        <a:rPr lang="en-US" sz="160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лет 6 мес.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2019 </a:t>
                      </a:r>
                      <a:r>
                        <a:rPr lang="ru-RU" sz="160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sz="160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II </a:t>
                      </a:r>
                      <a:r>
                        <a:rPr lang="ru-RU" sz="160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полугодие)</a:t>
                      </a:r>
                      <a:endParaRPr lang="ru-RU" sz="16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22302">
                <a:tc vMerge="1">
                  <a:txBody>
                    <a:bodyPr/>
                    <a:lstStyle/>
                    <a:p>
                      <a:pPr algn="ctr" fontAlgn="ctr"/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1959  </a:t>
                      </a:r>
                      <a:r>
                        <a:rPr lang="ru-RU" sz="160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sz="160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II </a:t>
                      </a:r>
                      <a:r>
                        <a:rPr lang="ru-RU" sz="160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полугодие)</a:t>
                      </a:r>
                      <a:endParaRPr lang="ru-RU" sz="16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</a:t>
                      </a:r>
                      <a:r>
                        <a:rPr lang="en-US" sz="160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лет 6 мес.</a:t>
                      </a:r>
                      <a:endParaRPr lang="ru-RU" sz="16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</a:t>
                      </a:r>
                      <a:r>
                        <a:rPr lang="ru-RU" sz="160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sz="160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 </a:t>
                      </a:r>
                      <a:r>
                        <a:rPr lang="ru-RU" sz="160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полугодие)</a:t>
                      </a:r>
                      <a:endParaRPr lang="ru-RU" sz="16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00025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</a:t>
                      </a:r>
                      <a:r>
                        <a:rPr lang="ru-RU" sz="16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льгота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1960 </a:t>
                      </a:r>
                      <a:r>
                        <a:rPr lang="ru-RU" sz="160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sz="160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 </a:t>
                      </a:r>
                      <a:r>
                        <a:rPr lang="ru-RU" sz="160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полугодие)</a:t>
                      </a:r>
                      <a:endParaRPr lang="ru-RU" sz="16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</a:t>
                      </a:r>
                      <a:r>
                        <a:rPr lang="en-US" sz="160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лет 6 мес.</a:t>
                      </a:r>
                      <a:endParaRPr lang="ru-RU" sz="16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</a:t>
                      </a:r>
                      <a:r>
                        <a:rPr lang="ru-RU" sz="160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sz="160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II </a:t>
                      </a:r>
                      <a:r>
                        <a:rPr lang="ru-RU" sz="160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полугодие)</a:t>
                      </a:r>
                      <a:endParaRPr lang="ru-RU" sz="16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00025">
                <a:tc vMerge="1">
                  <a:txBody>
                    <a:bodyPr/>
                    <a:lstStyle/>
                    <a:p>
                      <a:pPr algn="ctr" fontAlgn="ctr"/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1960 </a:t>
                      </a:r>
                      <a:r>
                        <a:rPr lang="ru-RU" sz="160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sz="160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II </a:t>
                      </a:r>
                      <a:r>
                        <a:rPr lang="ru-RU" sz="160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полугодие)</a:t>
                      </a:r>
                      <a:endParaRPr lang="ru-RU" sz="16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</a:t>
                      </a:r>
                      <a:r>
                        <a:rPr lang="en-US" sz="160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лет 6 мес.</a:t>
                      </a:r>
                      <a:endParaRPr lang="ru-RU" sz="16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</a:t>
                      </a:r>
                      <a:r>
                        <a:rPr lang="ru-RU" sz="160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sz="160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 </a:t>
                      </a:r>
                      <a:r>
                        <a:rPr lang="ru-RU" sz="160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полугодие)</a:t>
                      </a:r>
                      <a:endParaRPr lang="ru-RU" sz="16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0002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1961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 </a:t>
                      </a:r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года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2024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0002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1962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 </a:t>
                      </a:r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года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2026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0002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1963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 </a:t>
                      </a:r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лет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2028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7004732"/>
              </p:ext>
            </p:extLst>
          </p:nvPr>
        </p:nvGraphicFramePr>
        <p:xfrm>
          <a:off x="485180" y="4581128"/>
          <a:ext cx="8499839" cy="184249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646660"/>
                <a:gridCol w="2105868"/>
                <a:gridCol w="2019119"/>
                <a:gridCol w="1728192"/>
              </a:tblGrid>
              <a:tr h="200025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2019 льгота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1964 </a:t>
                      </a:r>
                      <a:r>
                        <a:rPr lang="ru-RU" sz="160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sz="160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 </a:t>
                      </a:r>
                      <a:r>
                        <a:rPr lang="ru-RU" sz="160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полугодие)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</a:t>
                      </a:r>
                      <a:r>
                        <a:rPr lang="en-US" sz="160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лет 6 мес.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2019 </a:t>
                      </a:r>
                      <a:r>
                        <a:rPr lang="ru-RU" sz="160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sz="160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II </a:t>
                      </a:r>
                      <a:r>
                        <a:rPr lang="ru-RU" sz="160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полугодие)</a:t>
                      </a:r>
                      <a:endParaRPr lang="ru-RU" sz="16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22302">
                <a:tc vMerge="1">
                  <a:txBody>
                    <a:bodyPr/>
                    <a:lstStyle/>
                    <a:p>
                      <a:pPr algn="ctr" fontAlgn="ctr"/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1964  </a:t>
                      </a:r>
                      <a:r>
                        <a:rPr lang="ru-RU" sz="160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sz="160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II </a:t>
                      </a:r>
                      <a:r>
                        <a:rPr lang="ru-RU" sz="160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полугодие)</a:t>
                      </a:r>
                      <a:endParaRPr lang="ru-RU" sz="16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</a:t>
                      </a:r>
                      <a:r>
                        <a:rPr lang="en-US" sz="160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лет 6 мес.</a:t>
                      </a:r>
                      <a:endParaRPr lang="ru-RU" sz="16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</a:t>
                      </a:r>
                      <a:r>
                        <a:rPr lang="ru-RU" sz="160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sz="160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 </a:t>
                      </a:r>
                      <a:r>
                        <a:rPr lang="ru-RU" sz="160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полугодие)</a:t>
                      </a:r>
                      <a:endParaRPr lang="ru-RU" sz="16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00025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</a:t>
                      </a:r>
                      <a:r>
                        <a:rPr lang="ru-RU" sz="16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льгота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196</a:t>
                      </a:r>
                      <a:r>
                        <a:rPr lang="en-US" sz="16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r>
                        <a:rPr lang="ru-RU" sz="16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sz="160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 </a:t>
                      </a:r>
                      <a:r>
                        <a:rPr lang="ru-RU" sz="160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полугодие)</a:t>
                      </a:r>
                      <a:endParaRPr lang="ru-RU" sz="16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</a:t>
                      </a:r>
                      <a:r>
                        <a:rPr lang="en-US" sz="160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лет 6 мес.</a:t>
                      </a:r>
                      <a:endParaRPr lang="ru-RU" sz="16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</a:t>
                      </a:r>
                      <a:r>
                        <a:rPr lang="ru-RU" sz="160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sz="160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II </a:t>
                      </a:r>
                      <a:r>
                        <a:rPr lang="ru-RU" sz="160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полугодие)</a:t>
                      </a:r>
                      <a:endParaRPr lang="ru-RU" sz="16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00025">
                <a:tc vMerge="1">
                  <a:txBody>
                    <a:bodyPr/>
                    <a:lstStyle/>
                    <a:p>
                      <a:pPr algn="ctr" fontAlgn="ctr"/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196</a:t>
                      </a:r>
                      <a:r>
                        <a:rPr lang="en-US" sz="16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r>
                        <a:rPr lang="ru-RU" sz="16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sz="160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II </a:t>
                      </a:r>
                      <a:r>
                        <a:rPr lang="ru-RU" sz="160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полугодие)</a:t>
                      </a:r>
                      <a:endParaRPr lang="ru-RU" sz="16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</a:t>
                      </a:r>
                      <a:r>
                        <a:rPr lang="en-US" sz="160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лет 6 мес.</a:t>
                      </a:r>
                      <a:endParaRPr lang="ru-RU" sz="16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</a:t>
                      </a:r>
                      <a:r>
                        <a:rPr lang="ru-RU" sz="160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sz="160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 </a:t>
                      </a:r>
                      <a:r>
                        <a:rPr lang="ru-RU" sz="160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полугодие)</a:t>
                      </a:r>
                      <a:endParaRPr lang="ru-RU" sz="16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0002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1966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 лет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2024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0002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1967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 лет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2026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0002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1968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 лет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2028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63029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Text Box 17"/>
          <p:cNvSpPr txBox="1">
            <a:spLocks noChangeArrowheads="1"/>
          </p:cNvSpPr>
          <p:nvPr/>
        </p:nvSpPr>
        <p:spPr bwMode="gray">
          <a:xfrm>
            <a:off x="611561" y="1700515"/>
            <a:ext cx="8280920" cy="46166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ru-RU" dirty="0" smtClean="0">
                <a:solidFill>
                  <a:srgbClr val="FF0000"/>
                </a:solidFill>
              </a:rPr>
              <a:t>Не </a:t>
            </a:r>
            <a:r>
              <a:rPr lang="ru-RU" dirty="0">
                <a:solidFill>
                  <a:srgbClr val="FF0000"/>
                </a:solidFill>
              </a:rPr>
              <a:t>предусматривается </a:t>
            </a:r>
            <a:r>
              <a:rPr lang="ru-RU" dirty="0"/>
              <a:t>повышение пенсионного возраста для</a:t>
            </a:r>
            <a:r>
              <a:rPr lang="ru-RU" dirty="0" smtClean="0"/>
              <a:t>:</a:t>
            </a:r>
          </a:p>
          <a:p>
            <a:endParaRPr lang="ru-RU" dirty="0"/>
          </a:p>
          <a:p>
            <a:pPr marL="285750" indent="-285750" algn="just">
              <a:buFontTx/>
              <a:buChar char="-"/>
            </a:pPr>
            <a:r>
              <a:rPr lang="ru-RU" dirty="0" smtClean="0"/>
              <a:t>граждан</a:t>
            </a:r>
            <a:r>
              <a:rPr lang="ru-RU" dirty="0"/>
              <a:t>, работающих на рабочих местах с опасными и вредными условиями труда, в пользу которых работодатель осуществляет уплату страховых взносов по соответствующим тарифам, устанавливаемым по результатам специальной оценки условий труда (Списки 1 и 2, «малые списки»); </a:t>
            </a:r>
            <a:endParaRPr lang="ru-RU" dirty="0" smtClean="0"/>
          </a:p>
          <a:p>
            <a:pPr algn="just"/>
            <a:endParaRPr lang="ru-RU" dirty="0"/>
          </a:p>
          <a:p>
            <a:pPr marL="285750" indent="-285750" algn="just">
              <a:buFontTx/>
              <a:buChar char="-"/>
            </a:pPr>
            <a:r>
              <a:rPr lang="ru-RU" dirty="0" smtClean="0"/>
              <a:t>лиц</a:t>
            </a:r>
            <a:r>
              <a:rPr lang="ru-RU" dirty="0"/>
              <a:t>, пенсия которым назначается ранее общеустановленного пенсионного возраста по социальным мотивам и состоянию здоровья (например, женщины, родившие пять и более детей и воспитавшие их до достижения 8 летнего возраста,  один из родителей детей инвалидов с детства, инвалиды по зрению, имеющие I группу инвалидности, и др</a:t>
            </a:r>
            <a:r>
              <a:rPr lang="ru-RU" dirty="0" smtClean="0"/>
              <a:t>.);</a:t>
            </a:r>
          </a:p>
          <a:p>
            <a:pPr marL="285750" indent="-285750" algn="just">
              <a:buFontTx/>
              <a:buChar char="-"/>
            </a:pPr>
            <a:endParaRPr lang="ru-RU" dirty="0" smtClean="0"/>
          </a:p>
          <a:p>
            <a:pPr marL="285750" indent="-285750" algn="just">
              <a:buFontTx/>
              <a:buChar char="-"/>
            </a:pPr>
            <a:r>
              <a:rPr lang="ru-RU" dirty="0" smtClean="0"/>
              <a:t> </a:t>
            </a:r>
            <a:r>
              <a:rPr lang="ru-RU" dirty="0"/>
              <a:t>лиц, пострадавших от радиационных и техногенных катастроф,  в том </a:t>
            </a:r>
            <a:r>
              <a:rPr lang="ru-RU" dirty="0" smtClean="0"/>
              <a:t>числе в результате </a:t>
            </a:r>
            <a:r>
              <a:rPr lang="ru-RU" dirty="0"/>
              <a:t>аварии </a:t>
            </a:r>
            <a:r>
              <a:rPr lang="ru-RU" dirty="0" smtClean="0"/>
              <a:t>на ЧАЭС.</a:t>
            </a:r>
          </a:p>
          <a:p>
            <a:pPr algn="ctr">
              <a:spcBef>
                <a:spcPct val="50000"/>
              </a:spcBef>
            </a:pPr>
            <a:endParaRPr lang="en-US" altLang="ru-RU" sz="1600" dirty="0">
              <a:solidFill>
                <a:srgbClr val="0000FF"/>
              </a:solidFill>
              <a:latin typeface="Verdana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251520" y="-65132"/>
            <a:ext cx="8496944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800" b="1" dirty="0" smtClean="0">
                <a:solidFill>
                  <a:schemeClr val="accent2">
                    <a:lumMod val="75000"/>
                  </a:schemeClr>
                </a:solidFill>
              </a:rPr>
              <a:t>Сохранение права на досрочное пенсионное обеспечение </a:t>
            </a:r>
            <a:endParaRPr lang="ru-RU" sz="38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5" name="Picture 2" descr="C:\Users\25062\Desktop\good-technology-vector-png--1540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5877271"/>
            <a:ext cx="2326761" cy="7920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0284201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Text Box 17"/>
          <p:cNvSpPr txBox="1">
            <a:spLocks noChangeArrowheads="1"/>
          </p:cNvSpPr>
          <p:nvPr/>
        </p:nvSpPr>
        <p:spPr bwMode="gray">
          <a:xfrm>
            <a:off x="611561" y="1700515"/>
            <a:ext cx="8280920" cy="54476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ru-RU" sz="2400" dirty="0" smtClean="0">
                <a:solidFill>
                  <a:srgbClr val="FF0000"/>
                </a:solidFill>
              </a:rPr>
              <a:t>Сохраняется </a:t>
            </a:r>
            <a:r>
              <a:rPr lang="ru-RU" sz="2400" dirty="0" smtClean="0"/>
              <a:t>продолжительность </a:t>
            </a:r>
            <a:r>
              <a:rPr lang="ru-RU" sz="2400" dirty="0"/>
              <a:t>специального стажа, установленного федеральным законом </a:t>
            </a:r>
            <a:endParaRPr lang="ru-RU" sz="2400" dirty="0" smtClean="0"/>
          </a:p>
          <a:p>
            <a:pPr algn="ctr"/>
            <a:r>
              <a:rPr lang="ru-RU" sz="2400" dirty="0" smtClean="0"/>
              <a:t>«</a:t>
            </a:r>
            <a:r>
              <a:rPr lang="ru-RU" sz="2400" dirty="0"/>
              <a:t>О страховых </a:t>
            </a:r>
            <a:r>
              <a:rPr lang="ru-RU" sz="2400" dirty="0" smtClean="0"/>
              <a:t>пенсиях»</a:t>
            </a:r>
          </a:p>
          <a:p>
            <a:pPr algn="just"/>
            <a:endParaRPr lang="ru-RU" sz="2400" dirty="0" smtClean="0"/>
          </a:p>
          <a:p>
            <a:pPr algn="just"/>
            <a:r>
              <a:rPr lang="ru-RU" sz="2400" dirty="0" smtClean="0"/>
              <a:t> </a:t>
            </a:r>
            <a:r>
              <a:rPr lang="ru-RU" sz="2400" dirty="0"/>
              <a:t>- для педагогических, медицинских и творческих работников,  пенсия которым </a:t>
            </a:r>
            <a:r>
              <a:rPr lang="ru-RU" sz="2400" dirty="0" smtClean="0"/>
              <a:t>назначается </a:t>
            </a:r>
            <a:r>
              <a:rPr lang="ru-RU" sz="2400" dirty="0"/>
              <a:t>с учетом соответствующей продолжительности профессиональной деятельности, без требований к достижению определенного </a:t>
            </a:r>
            <a:r>
              <a:rPr lang="ru-RU" sz="2400" dirty="0" smtClean="0"/>
              <a:t>возраста, с поэтапным увеличением пенсионного возраста на 5 лет </a:t>
            </a:r>
          </a:p>
          <a:p>
            <a:pPr algn="just"/>
            <a:endParaRPr lang="ru-RU" sz="2400" dirty="0" smtClean="0"/>
          </a:p>
          <a:p>
            <a:pPr algn="just"/>
            <a:r>
              <a:rPr lang="ru-RU" sz="2400" dirty="0" smtClean="0"/>
              <a:t>- </a:t>
            </a:r>
            <a:r>
              <a:rPr lang="ru-RU" sz="2400" dirty="0"/>
              <a:t>для </a:t>
            </a:r>
            <a:r>
              <a:rPr lang="ru-RU" sz="2400" dirty="0" smtClean="0"/>
              <a:t> «северян»</a:t>
            </a:r>
            <a:r>
              <a:rPr lang="ru-RU" sz="2400" dirty="0"/>
              <a:t>,</a:t>
            </a:r>
            <a:r>
              <a:rPr lang="ru-RU" sz="2400" dirty="0" smtClean="0"/>
              <a:t> с </a:t>
            </a:r>
            <a:r>
              <a:rPr lang="ru-RU" sz="2400" dirty="0"/>
              <a:t>поэтапным увеличением пенсионного возраста на 5 </a:t>
            </a:r>
            <a:r>
              <a:rPr lang="ru-RU" sz="2400" dirty="0" smtClean="0"/>
              <a:t>лет </a:t>
            </a:r>
            <a:endParaRPr lang="ru-RU" sz="2400" dirty="0"/>
          </a:p>
          <a:p>
            <a:endParaRPr lang="ru-RU" sz="2400" dirty="0" smtClean="0"/>
          </a:p>
          <a:p>
            <a:pPr algn="ctr">
              <a:spcBef>
                <a:spcPct val="50000"/>
              </a:spcBef>
            </a:pPr>
            <a:endParaRPr lang="en-US" altLang="ru-RU" sz="2400" dirty="0">
              <a:solidFill>
                <a:srgbClr val="0000FF"/>
              </a:solidFill>
              <a:latin typeface="Verdana" pitchFamily="34" charset="0"/>
            </a:endParaRPr>
          </a:p>
        </p:txBody>
      </p:sp>
      <p:sp useBgFill="1">
        <p:nvSpPr>
          <p:cNvPr id="33" name="TextBox 32"/>
          <p:cNvSpPr txBox="1"/>
          <p:nvPr/>
        </p:nvSpPr>
        <p:spPr>
          <a:xfrm>
            <a:off x="17636" y="-65132"/>
            <a:ext cx="9144000" cy="1261884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algn="ctr"/>
            <a:r>
              <a:rPr lang="ru-RU" sz="3800" b="1" dirty="0" smtClean="0">
                <a:solidFill>
                  <a:schemeClr val="accent2">
                    <a:lumMod val="75000"/>
                  </a:schemeClr>
                </a:solidFill>
              </a:rPr>
              <a:t>Сохранение специального стажа, дающего право на пенсию</a:t>
            </a:r>
            <a:endParaRPr lang="ru-RU" sz="38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5" name="Picture 2" descr="C:\Users\25062\Desktop\good-technology-vector-png--1540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6273315"/>
            <a:ext cx="2326761" cy="5846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7227228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TextBox 32"/>
          <p:cNvSpPr txBox="1"/>
          <p:nvPr/>
        </p:nvSpPr>
        <p:spPr>
          <a:xfrm>
            <a:off x="17636" y="-65132"/>
            <a:ext cx="9144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4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Сроки назначения страховой пенсии по </a:t>
            </a:r>
            <a:r>
              <a:rPr lang="ru-RU" sz="24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старости</a:t>
            </a:r>
            <a:endParaRPr lang="ru-RU" sz="2400" b="1" dirty="0">
              <a:solidFill>
                <a:schemeClr val="accent2">
                  <a:lumMod val="75000"/>
                </a:schemeClr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4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 отношении лиц, имеющих право на страховую пенсию по старости независимо от </a:t>
            </a:r>
            <a:r>
              <a:rPr lang="ru-RU" sz="24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возраста </a:t>
            </a:r>
            <a:endParaRPr lang="ru-RU" sz="2400" b="1" dirty="0" smtClean="0">
              <a:solidFill>
                <a:schemeClr val="accent2">
                  <a:lumMod val="75000"/>
                </a:schemeClr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 </a:t>
            </a: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 2019-2020г.г. –снижение срока на 6 месяцев)</a:t>
            </a:r>
            <a:endParaRPr lang="ru-RU" sz="2400" dirty="0">
              <a:solidFill>
                <a:srgbClr val="FF0000"/>
              </a:solidFill>
              <a:latin typeface="Arial" pitchFamily="34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1010469"/>
              </p:ext>
            </p:extLst>
          </p:nvPr>
        </p:nvGraphicFramePr>
        <p:xfrm>
          <a:off x="1763688" y="1556792"/>
          <a:ext cx="5760085" cy="492074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592070"/>
                <a:gridCol w="3168015"/>
              </a:tblGrid>
              <a:tr h="821748"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5"/>
                        </a:spcAft>
                      </a:pPr>
                      <a:r>
                        <a:rPr lang="ru-RU" sz="1400" dirty="0">
                          <a:effectLst/>
                        </a:rPr>
                        <a:t>Год возникновения права </a:t>
                      </a:r>
                      <a:br>
                        <a:rPr lang="ru-RU" sz="1400" dirty="0">
                          <a:effectLst/>
                        </a:rPr>
                      </a:br>
                      <a:r>
                        <a:rPr lang="ru-RU" sz="1400" dirty="0">
                          <a:effectLst/>
                        </a:rPr>
                        <a:t>на страховую пенсию по старости</a:t>
                      </a:r>
                      <a:endParaRPr lang="ru-RU" sz="1400" dirty="0">
                        <a:effectLst/>
                        <a:latin typeface="Times New Roman CYR"/>
                        <a:ea typeface="Times New Roman"/>
                      </a:endParaRPr>
                    </a:p>
                  </a:txBody>
                  <a:tcPr marL="39370" marR="39370" marT="64770" marB="6477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5"/>
                        </a:spcAft>
                      </a:pPr>
                      <a:r>
                        <a:rPr lang="ru-RU" sz="1400">
                          <a:effectLst/>
                        </a:rPr>
                        <a:t>Сроки назначения страховой пенсии по старости</a:t>
                      </a:r>
                      <a:endParaRPr lang="ru-RU" sz="1400">
                        <a:effectLst/>
                        <a:latin typeface="Times New Roman CYR"/>
                        <a:ea typeface="Times New Roman"/>
                      </a:endParaRPr>
                    </a:p>
                  </a:txBody>
                  <a:tcPr marL="39370" marR="39370" marT="64770" marB="64770" anchor="ctr"/>
                </a:tc>
              </a:tr>
              <a:tr h="778144"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5"/>
                        </a:spcAft>
                      </a:pPr>
                      <a:r>
                        <a:rPr lang="ru-RU" sz="1400">
                          <a:effectLst/>
                        </a:rPr>
                        <a:t>2019</a:t>
                      </a:r>
                      <a:endParaRPr lang="ru-RU" sz="1400">
                        <a:effectLst/>
                        <a:latin typeface="Times New Roman CYR"/>
                        <a:ea typeface="Times New Roman"/>
                      </a:endParaRPr>
                    </a:p>
                  </a:txBody>
                  <a:tcPr marL="39370" marR="39370" marT="64770" marB="6477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5"/>
                        </a:spcAft>
                      </a:pPr>
                      <a:r>
                        <a:rPr lang="ru-RU" sz="1400">
                          <a:effectLst/>
                        </a:rPr>
                        <a:t>Не ранее чем через 12 месяцев со дня возникновения права на страховую пенсию по старости</a:t>
                      </a:r>
                      <a:endParaRPr lang="ru-RU" sz="1400">
                        <a:effectLst/>
                        <a:latin typeface="Times New Roman CYR"/>
                        <a:ea typeface="Times New Roman"/>
                      </a:endParaRPr>
                    </a:p>
                  </a:txBody>
                  <a:tcPr marL="39370" marR="39370" marT="64770" marB="64770"/>
                </a:tc>
              </a:tr>
              <a:tr h="778144"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5"/>
                        </a:spcAft>
                      </a:pPr>
                      <a:r>
                        <a:rPr lang="ru-RU" sz="1400">
                          <a:effectLst/>
                        </a:rPr>
                        <a:t>2020</a:t>
                      </a:r>
                      <a:endParaRPr lang="ru-RU" sz="1400">
                        <a:effectLst/>
                        <a:latin typeface="Times New Roman CYR"/>
                        <a:ea typeface="Times New Roman"/>
                      </a:endParaRPr>
                    </a:p>
                  </a:txBody>
                  <a:tcPr marL="39370" marR="39370" marT="64770" marB="6477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5"/>
                        </a:spcAft>
                      </a:pPr>
                      <a:r>
                        <a:rPr lang="ru-RU" sz="1400" dirty="0">
                          <a:effectLst/>
                        </a:rPr>
                        <a:t>Не ранее чем через 24 месяца со дня возникновения права на страховую пенсию по старости</a:t>
                      </a:r>
                      <a:endParaRPr lang="ru-RU" sz="1400" dirty="0">
                        <a:effectLst/>
                        <a:latin typeface="Times New Roman CYR"/>
                        <a:ea typeface="Times New Roman"/>
                      </a:endParaRPr>
                    </a:p>
                  </a:txBody>
                  <a:tcPr marL="39370" marR="39370" marT="64770" marB="64770"/>
                </a:tc>
              </a:tr>
              <a:tr h="778144"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5"/>
                        </a:spcAft>
                      </a:pPr>
                      <a:r>
                        <a:rPr lang="ru-RU" sz="1400">
                          <a:effectLst/>
                        </a:rPr>
                        <a:t>2021</a:t>
                      </a:r>
                      <a:endParaRPr lang="ru-RU" sz="1400">
                        <a:effectLst/>
                        <a:latin typeface="Times New Roman CYR"/>
                        <a:ea typeface="Times New Roman"/>
                      </a:endParaRPr>
                    </a:p>
                  </a:txBody>
                  <a:tcPr marL="39370" marR="39370" marT="64770" marB="6477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5"/>
                        </a:spcAft>
                      </a:pPr>
                      <a:r>
                        <a:rPr lang="ru-RU" sz="1400" dirty="0">
                          <a:effectLst/>
                        </a:rPr>
                        <a:t>Не ранее чем через 36 месяцев со дня возникновения права на страховую пенсию по старости</a:t>
                      </a:r>
                      <a:endParaRPr lang="ru-RU" sz="1400" dirty="0">
                        <a:effectLst/>
                        <a:latin typeface="Times New Roman CYR"/>
                        <a:ea typeface="Times New Roman"/>
                      </a:endParaRPr>
                    </a:p>
                  </a:txBody>
                  <a:tcPr marL="39370" marR="39370" marT="64770" marB="64770"/>
                </a:tc>
              </a:tr>
              <a:tr h="778144"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5"/>
                        </a:spcAft>
                      </a:pPr>
                      <a:r>
                        <a:rPr lang="ru-RU" sz="1400">
                          <a:effectLst/>
                        </a:rPr>
                        <a:t>2022</a:t>
                      </a:r>
                      <a:endParaRPr lang="ru-RU" sz="1400">
                        <a:effectLst/>
                        <a:latin typeface="Times New Roman CYR"/>
                        <a:ea typeface="Times New Roman"/>
                      </a:endParaRPr>
                    </a:p>
                  </a:txBody>
                  <a:tcPr marL="39370" marR="39370" marT="64770" marB="6477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5"/>
                        </a:spcAft>
                      </a:pPr>
                      <a:r>
                        <a:rPr lang="ru-RU" sz="1400" dirty="0">
                          <a:effectLst/>
                        </a:rPr>
                        <a:t>Не ранее чем через 48 месяцев со дня возникновения права на страховую пенсию по старости</a:t>
                      </a:r>
                      <a:endParaRPr lang="ru-RU" sz="1400" dirty="0">
                        <a:effectLst/>
                        <a:latin typeface="Times New Roman CYR"/>
                        <a:ea typeface="Times New Roman"/>
                      </a:endParaRPr>
                    </a:p>
                  </a:txBody>
                  <a:tcPr marL="39370" marR="39370" marT="64770" marB="64770"/>
                </a:tc>
              </a:tr>
              <a:tr h="986423"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5"/>
                        </a:spcAft>
                      </a:pPr>
                      <a:r>
                        <a:rPr lang="ru-RU" sz="1400">
                          <a:effectLst/>
                        </a:rPr>
                        <a:t>2023 и последующие</a:t>
                      </a:r>
                    </a:p>
                    <a:p>
                      <a:pPr algn="ctr">
                        <a:lnSpc>
                          <a:spcPts val="1400"/>
                        </a:lnSpc>
                        <a:spcAft>
                          <a:spcPts val="5"/>
                        </a:spcAft>
                      </a:pPr>
                      <a:r>
                        <a:rPr lang="ru-RU" sz="1400">
                          <a:effectLst/>
                        </a:rPr>
                        <a:t> годы </a:t>
                      </a:r>
                      <a:endParaRPr lang="ru-RU" sz="1400">
                        <a:effectLst/>
                        <a:latin typeface="Times New Roman CYR"/>
                        <a:ea typeface="Times New Roman"/>
                      </a:endParaRPr>
                    </a:p>
                  </a:txBody>
                  <a:tcPr marL="39370" marR="39370" marT="64770" marB="6477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5"/>
                        </a:spcAft>
                      </a:pPr>
                      <a:r>
                        <a:rPr lang="ru-RU" sz="1400" dirty="0">
                          <a:effectLst/>
                        </a:rPr>
                        <a:t>Не ранее чем через 60 месяцев со дня возникновения права на страховую пенсию по старости".</a:t>
                      </a:r>
                    </a:p>
                    <a:p>
                      <a:pPr algn="ctr">
                        <a:lnSpc>
                          <a:spcPts val="1400"/>
                        </a:lnSpc>
                        <a:spcAft>
                          <a:spcPts val="5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400" dirty="0">
                        <a:effectLst/>
                        <a:latin typeface="Times New Roman CYR"/>
                        <a:ea typeface="Times New Roman"/>
                      </a:endParaRPr>
                    </a:p>
                  </a:txBody>
                  <a:tcPr marL="39370" marR="39370" marT="64770" marB="64770"/>
                </a:tc>
              </a:tr>
            </a:tbl>
          </a:graphicData>
        </a:graphic>
      </p:graphicFrame>
      <p:pic>
        <p:nvPicPr>
          <p:cNvPr id="5" name="Picture 2" descr="C:\Users\25062\Desktop\good-technology-vector-png--1540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5877271"/>
            <a:ext cx="2326761" cy="7920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7273303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5516" y="1196752"/>
            <a:ext cx="8712968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ru-RU" sz="2800" dirty="0" smtClean="0"/>
          </a:p>
          <a:p>
            <a:pPr algn="just"/>
            <a:r>
              <a:rPr lang="ru-RU" sz="2800" dirty="0" smtClean="0"/>
              <a:t>Сохранение </a:t>
            </a:r>
            <a:r>
              <a:rPr lang="ru-RU" sz="2800" dirty="0"/>
              <a:t>установленных в 2017 году условий назначения пенсии по старости лицам, замещающим государственные должности Российской Федерации, государственные должности субъектов Российской Федерации, должности государственной гражданской службы Российской Федерации и должности муниципальной службы 65 лет и 63 года (для мужчин и женщин соответственно). При этом повышение возраста будет осуществляться на один год в год (в настоящее время на шесть месяцев в год)</a:t>
            </a:r>
          </a:p>
          <a:p>
            <a:pPr algn="just"/>
            <a:endParaRPr lang="ru-RU" sz="2800" dirty="0" smtClean="0"/>
          </a:p>
        </p:txBody>
      </p:sp>
      <p:sp>
        <p:nvSpPr>
          <p:cNvPr id="34" name="Прямоугольник 33"/>
          <p:cNvSpPr/>
          <p:nvPr/>
        </p:nvSpPr>
        <p:spPr>
          <a:xfrm>
            <a:off x="323528" y="323945"/>
            <a:ext cx="849694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>
                <a:solidFill>
                  <a:schemeClr val="accent2">
                    <a:lumMod val="75000"/>
                  </a:schemeClr>
                </a:solidFill>
              </a:rPr>
              <a:t>Пенсии государственным и муниципальным служащим</a:t>
            </a:r>
            <a:endParaRPr lang="ru-RU" sz="3200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4" name="Picture 2" descr="C:\Users\25062\Desktop\good-technology-vector-png--1540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5877271"/>
            <a:ext cx="2326761" cy="7920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77420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Text Box 17"/>
          <p:cNvSpPr txBox="1">
            <a:spLocks noChangeArrowheads="1"/>
          </p:cNvSpPr>
          <p:nvPr/>
        </p:nvSpPr>
        <p:spPr bwMode="gray">
          <a:xfrm>
            <a:off x="611561" y="1700515"/>
            <a:ext cx="8280920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ru-RU" sz="2000" dirty="0" smtClean="0"/>
              <a:t>. </a:t>
            </a:r>
            <a:endParaRPr lang="ru-RU" sz="2000" dirty="0"/>
          </a:p>
          <a:p>
            <a:endParaRPr lang="ru-RU" sz="2000" dirty="0" smtClean="0"/>
          </a:p>
          <a:p>
            <a:pPr algn="ctr">
              <a:spcBef>
                <a:spcPct val="50000"/>
              </a:spcBef>
            </a:pPr>
            <a:endParaRPr lang="en-US" altLang="ru-RU" sz="1600" dirty="0">
              <a:solidFill>
                <a:srgbClr val="0000FF"/>
              </a:solidFill>
              <a:latin typeface="Verdana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17636" y="-65132"/>
            <a:ext cx="9144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>
                <a:solidFill>
                  <a:schemeClr val="accent2">
                    <a:lumMod val="75000"/>
                  </a:schemeClr>
                </a:solidFill>
              </a:rPr>
              <a:t>Возраст, по достижении которого назначается страховая пенсия по старости в период замещения государственных должностей, муниципальных должностей, должностей государственной гражданской и муниципальной службы</a:t>
            </a:r>
            <a:endParaRPr lang="ru-RU" sz="2000" dirty="0">
              <a:solidFill>
                <a:schemeClr val="accent2">
                  <a:lumMod val="75000"/>
                </a:schemeClr>
              </a:solidFill>
            </a:endParaRPr>
          </a:p>
          <a:p>
            <a:pPr algn="ctr"/>
            <a:endParaRPr lang="ru-RU" sz="20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6" name="Picture 2" descr="C:\Users\25062\Desktop\good-technology-vector-png--1540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6093296"/>
            <a:ext cx="1440160" cy="576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7112717"/>
              </p:ext>
            </p:extLst>
          </p:nvPr>
        </p:nvGraphicFramePr>
        <p:xfrm>
          <a:off x="2051721" y="1303130"/>
          <a:ext cx="5016454" cy="529790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88434"/>
                <a:gridCol w="1602222"/>
                <a:gridCol w="1525798"/>
              </a:tblGrid>
              <a:tr h="1107662">
                <a:tc rowSpan="2"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5"/>
                        </a:spcAft>
                      </a:pPr>
                      <a:r>
                        <a:rPr lang="ru-RU" sz="1200" dirty="0">
                          <a:effectLst/>
                        </a:rPr>
                        <a:t>Год, в котором гражданин приобретает право на назначение страховой пенсии по старости в соответствии с </a:t>
                      </a:r>
                      <a:r>
                        <a:rPr lang="ru-RU" sz="1200" u="none" strike="noStrike" dirty="0">
                          <a:effectLst/>
                          <a:hlinkClick r:id="rId3"/>
                        </a:rPr>
                        <a:t>частью 1 статьи 8</a:t>
                      </a:r>
                      <a:r>
                        <a:rPr lang="ru-RU" sz="1200" dirty="0">
                          <a:effectLst/>
                        </a:rPr>
                        <a:t> и </a:t>
                      </a:r>
                      <a:r>
                        <a:rPr lang="ru-RU" sz="1200" u="none" strike="noStrike" dirty="0">
                          <a:effectLst/>
                          <a:hlinkClick r:id="rId4"/>
                        </a:rPr>
                        <a:t>статьями 30</a:t>
                      </a:r>
                      <a:r>
                        <a:rPr lang="ru-RU" sz="1200" dirty="0">
                          <a:effectLst/>
                        </a:rPr>
                        <a:t> - </a:t>
                      </a:r>
                      <a:r>
                        <a:rPr lang="ru-RU" sz="1200" u="none" strike="noStrike" dirty="0">
                          <a:effectLst/>
                          <a:hlinkClick r:id="rId5"/>
                        </a:rPr>
                        <a:t>33</a:t>
                      </a:r>
                      <a:r>
                        <a:rPr lang="ru-RU" sz="1200" dirty="0">
                          <a:effectLst/>
                        </a:rPr>
                        <a:t> настоящего Федерального закона (по состоянию на 31 декабря 2016 года)</a:t>
                      </a:r>
                      <a:endParaRPr lang="ru-RU" sz="1200" dirty="0">
                        <a:effectLst/>
                        <a:latin typeface="Times New Roman CYR"/>
                        <a:ea typeface="Times New Roman"/>
                      </a:endParaRPr>
                    </a:p>
                  </a:txBody>
                  <a:tcPr marL="33390" marR="33390" marT="54932" marB="54932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5"/>
                        </a:spcAft>
                      </a:pPr>
                      <a:r>
                        <a:rPr lang="ru-RU" sz="1200" dirty="0">
                          <a:effectLst/>
                        </a:rPr>
                        <a:t>Возраст, по достижении которого назначается страховая пенсия по старости в период замещения государственных должностей, муниципальных должностей, должностей государственной гражданской и муниципальной службы</a:t>
                      </a:r>
                      <a:endParaRPr lang="ru-RU" sz="1200" dirty="0">
                        <a:effectLst/>
                        <a:latin typeface="Times New Roman CYR"/>
                        <a:ea typeface="Times New Roman"/>
                      </a:endParaRPr>
                    </a:p>
                  </a:txBody>
                  <a:tcPr marL="33390" marR="33390" marT="54932" marB="54932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0212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5"/>
                        </a:spcAft>
                      </a:pPr>
                      <a:r>
                        <a:rPr lang="ru-RU" sz="1200">
                          <a:effectLst/>
                        </a:rPr>
                        <a:t>Мужчины</a:t>
                      </a:r>
                      <a:endParaRPr lang="ru-RU" sz="1200">
                        <a:effectLst/>
                        <a:latin typeface="Times New Roman CYR"/>
                        <a:ea typeface="Times New Roman"/>
                      </a:endParaRPr>
                    </a:p>
                  </a:txBody>
                  <a:tcPr marL="33390" marR="33390" marT="54932" marB="54932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5"/>
                        </a:spcAft>
                      </a:pPr>
                      <a:r>
                        <a:rPr lang="ru-RU" sz="1200">
                          <a:effectLst/>
                        </a:rPr>
                        <a:t>Женщины</a:t>
                      </a:r>
                      <a:endParaRPr lang="ru-RU" sz="1200">
                        <a:effectLst/>
                        <a:latin typeface="Times New Roman CYR"/>
                        <a:ea typeface="Times New Roman"/>
                      </a:endParaRPr>
                    </a:p>
                  </a:txBody>
                  <a:tcPr marL="33390" marR="33390" marT="54932" marB="54932" anchor="ctr"/>
                </a:tc>
              </a:tr>
              <a:tr h="270795"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5"/>
                        </a:spcAft>
                      </a:pPr>
                      <a:r>
                        <a:rPr lang="ru-RU" sz="1200" dirty="0">
                          <a:effectLst/>
                        </a:rPr>
                        <a:t>2017</a:t>
                      </a:r>
                      <a:endParaRPr lang="ru-RU" sz="1200" dirty="0">
                        <a:effectLst/>
                        <a:latin typeface="Times New Roman CYR"/>
                        <a:ea typeface="Times New Roman"/>
                      </a:endParaRPr>
                    </a:p>
                  </a:txBody>
                  <a:tcPr marL="33390" marR="33390" marT="54932" marB="54932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5"/>
                        </a:spcAft>
                      </a:pPr>
                      <a:r>
                        <a:rPr lang="ru-RU" sz="1200" dirty="0">
                          <a:effectLst/>
                        </a:rPr>
                        <a:t>V * + 6 месяцев</a:t>
                      </a:r>
                      <a:endParaRPr lang="ru-RU" sz="1200" dirty="0">
                        <a:effectLst/>
                        <a:latin typeface="Times New Roman CYR"/>
                        <a:ea typeface="Times New Roman"/>
                      </a:endParaRPr>
                    </a:p>
                  </a:txBody>
                  <a:tcPr marL="33390" marR="33390" marT="54932" marB="54932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5"/>
                        </a:spcAft>
                      </a:pPr>
                      <a:r>
                        <a:rPr lang="ru-RU" sz="1200">
                          <a:effectLst/>
                        </a:rPr>
                        <a:t>V + 6 месяцев</a:t>
                      </a:r>
                      <a:endParaRPr lang="ru-RU" sz="1200">
                        <a:effectLst/>
                        <a:latin typeface="Times New Roman CYR"/>
                        <a:ea typeface="Times New Roman"/>
                      </a:endParaRPr>
                    </a:p>
                  </a:txBody>
                  <a:tcPr marL="33390" marR="33390" marT="54932" marB="54932"/>
                </a:tc>
              </a:tr>
              <a:tr h="270795"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5"/>
                        </a:spcAft>
                      </a:pPr>
                      <a:r>
                        <a:rPr lang="ru-RU" sz="1200">
                          <a:effectLst/>
                        </a:rPr>
                        <a:t>2018</a:t>
                      </a:r>
                      <a:endParaRPr lang="ru-RU" sz="1200">
                        <a:effectLst/>
                        <a:latin typeface="Times New Roman CYR"/>
                        <a:ea typeface="Times New Roman"/>
                      </a:endParaRPr>
                    </a:p>
                  </a:txBody>
                  <a:tcPr marL="33390" marR="33390" marT="54932" marB="54932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5"/>
                        </a:spcAft>
                      </a:pPr>
                      <a:r>
                        <a:rPr lang="ru-RU" sz="1200">
                          <a:effectLst/>
                        </a:rPr>
                        <a:t>V + 12 месяцев</a:t>
                      </a:r>
                      <a:endParaRPr lang="ru-RU" sz="1200">
                        <a:effectLst/>
                        <a:latin typeface="Times New Roman CYR"/>
                        <a:ea typeface="Times New Roman"/>
                      </a:endParaRPr>
                    </a:p>
                  </a:txBody>
                  <a:tcPr marL="33390" marR="33390" marT="54932" marB="54932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5"/>
                        </a:spcAft>
                      </a:pPr>
                      <a:r>
                        <a:rPr lang="ru-RU" sz="1200">
                          <a:effectLst/>
                        </a:rPr>
                        <a:t>V + 12 месяцев</a:t>
                      </a:r>
                      <a:endParaRPr lang="ru-RU" sz="1200">
                        <a:effectLst/>
                        <a:latin typeface="Times New Roman CYR"/>
                        <a:ea typeface="Times New Roman"/>
                      </a:endParaRPr>
                    </a:p>
                  </a:txBody>
                  <a:tcPr marL="33390" marR="33390" marT="54932" marB="54932"/>
                </a:tc>
              </a:tr>
              <a:tr h="270795"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5"/>
                        </a:spcAft>
                      </a:pPr>
                      <a:r>
                        <a:rPr lang="ru-RU" sz="1200">
                          <a:effectLst/>
                        </a:rPr>
                        <a:t>2019</a:t>
                      </a:r>
                      <a:endParaRPr lang="ru-RU" sz="1200">
                        <a:effectLst/>
                        <a:latin typeface="Times New Roman CYR"/>
                        <a:ea typeface="Times New Roman"/>
                      </a:endParaRPr>
                    </a:p>
                  </a:txBody>
                  <a:tcPr marL="33390" marR="33390" marT="54932" marB="54932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5"/>
                        </a:spcAft>
                      </a:pPr>
                      <a:r>
                        <a:rPr lang="ru-RU" sz="1200">
                          <a:effectLst/>
                        </a:rPr>
                        <a:t>V + 18 месяцев</a:t>
                      </a:r>
                      <a:endParaRPr lang="ru-RU" sz="1200">
                        <a:effectLst/>
                        <a:latin typeface="Times New Roman CYR"/>
                        <a:ea typeface="Times New Roman"/>
                      </a:endParaRPr>
                    </a:p>
                  </a:txBody>
                  <a:tcPr marL="33390" marR="33390" marT="54932" marB="54932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5"/>
                        </a:spcAft>
                      </a:pPr>
                      <a:r>
                        <a:rPr lang="ru-RU" sz="1200">
                          <a:effectLst/>
                        </a:rPr>
                        <a:t>V + 18 месяцев</a:t>
                      </a:r>
                      <a:endParaRPr lang="ru-RU" sz="1200">
                        <a:effectLst/>
                        <a:latin typeface="Times New Roman CYR"/>
                        <a:ea typeface="Times New Roman"/>
                      </a:endParaRPr>
                    </a:p>
                  </a:txBody>
                  <a:tcPr marL="33390" marR="33390" marT="54932" marB="54932"/>
                </a:tc>
              </a:tr>
              <a:tr h="270795"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5"/>
                        </a:spcAft>
                      </a:pPr>
                      <a:r>
                        <a:rPr lang="ru-RU" sz="1200">
                          <a:effectLst/>
                        </a:rPr>
                        <a:t>2020</a:t>
                      </a:r>
                      <a:endParaRPr lang="ru-RU" sz="1200">
                        <a:effectLst/>
                        <a:latin typeface="Times New Roman CYR"/>
                        <a:ea typeface="Times New Roman"/>
                      </a:endParaRPr>
                    </a:p>
                  </a:txBody>
                  <a:tcPr marL="33390" marR="33390" marT="54932" marB="54932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5"/>
                        </a:spcAft>
                      </a:pPr>
                      <a:r>
                        <a:rPr lang="ru-RU" sz="1200">
                          <a:effectLst/>
                        </a:rPr>
                        <a:t>V  + 24 месяца</a:t>
                      </a:r>
                      <a:endParaRPr lang="ru-RU" sz="1200">
                        <a:effectLst/>
                        <a:latin typeface="Times New Roman CYR"/>
                        <a:ea typeface="Times New Roman"/>
                      </a:endParaRPr>
                    </a:p>
                  </a:txBody>
                  <a:tcPr marL="33390" marR="33390" marT="54932" marB="54932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5"/>
                        </a:spcAft>
                      </a:pPr>
                      <a:r>
                        <a:rPr lang="ru-RU" sz="1200">
                          <a:effectLst/>
                        </a:rPr>
                        <a:t>V  + 24 месяца</a:t>
                      </a:r>
                      <a:endParaRPr lang="ru-RU" sz="1200">
                        <a:effectLst/>
                        <a:latin typeface="Times New Roman CYR"/>
                        <a:ea typeface="Times New Roman"/>
                      </a:endParaRPr>
                    </a:p>
                  </a:txBody>
                  <a:tcPr marL="33390" marR="33390" marT="54932" marB="54932"/>
                </a:tc>
              </a:tr>
              <a:tr h="270795"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5"/>
                        </a:spcAft>
                      </a:pPr>
                      <a:r>
                        <a:rPr lang="ru-RU" sz="1200">
                          <a:effectLst/>
                        </a:rPr>
                        <a:t>2021</a:t>
                      </a:r>
                      <a:endParaRPr lang="ru-RU" sz="1200">
                        <a:effectLst/>
                        <a:latin typeface="Times New Roman CYR"/>
                        <a:ea typeface="Times New Roman"/>
                      </a:endParaRPr>
                    </a:p>
                  </a:txBody>
                  <a:tcPr marL="33390" marR="33390" marT="54932" marB="54932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5"/>
                        </a:spcAft>
                      </a:pPr>
                      <a:r>
                        <a:rPr lang="ru-RU" sz="1200" dirty="0">
                          <a:effectLst/>
                        </a:rPr>
                        <a:t>V + 36 месяцев</a:t>
                      </a:r>
                      <a:endParaRPr lang="ru-RU" sz="1200" dirty="0">
                        <a:effectLst/>
                        <a:latin typeface="Times New Roman CYR"/>
                        <a:ea typeface="Times New Roman"/>
                      </a:endParaRPr>
                    </a:p>
                  </a:txBody>
                  <a:tcPr marL="33390" marR="33390" marT="54932" marB="54932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5"/>
                        </a:spcAft>
                      </a:pPr>
                      <a:r>
                        <a:rPr lang="ru-RU" sz="1200">
                          <a:effectLst/>
                        </a:rPr>
                        <a:t>V + 36 месяцев</a:t>
                      </a:r>
                      <a:endParaRPr lang="ru-RU" sz="1200">
                        <a:effectLst/>
                        <a:latin typeface="Times New Roman CYR"/>
                        <a:ea typeface="Times New Roman"/>
                      </a:endParaRPr>
                    </a:p>
                  </a:txBody>
                  <a:tcPr marL="33390" marR="33390" marT="54932" marB="54932"/>
                </a:tc>
              </a:tr>
              <a:tr h="270795"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5"/>
                        </a:spcAft>
                      </a:pPr>
                      <a:r>
                        <a:rPr lang="ru-RU" sz="1200">
                          <a:effectLst/>
                        </a:rPr>
                        <a:t>2022</a:t>
                      </a:r>
                      <a:endParaRPr lang="ru-RU" sz="1200">
                        <a:effectLst/>
                        <a:latin typeface="Times New Roman CYR"/>
                        <a:ea typeface="Times New Roman"/>
                      </a:endParaRPr>
                    </a:p>
                  </a:txBody>
                  <a:tcPr marL="33390" marR="33390" marT="54932" marB="54932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5"/>
                        </a:spcAft>
                      </a:pPr>
                      <a:r>
                        <a:rPr lang="ru-RU" sz="1200">
                          <a:effectLst/>
                        </a:rPr>
                        <a:t>V + 48 месяцев</a:t>
                      </a:r>
                      <a:endParaRPr lang="ru-RU" sz="1200">
                        <a:effectLst/>
                        <a:latin typeface="Times New Roman CYR"/>
                        <a:ea typeface="Times New Roman"/>
                      </a:endParaRPr>
                    </a:p>
                  </a:txBody>
                  <a:tcPr marL="33390" marR="33390" marT="54932" marB="54932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5"/>
                        </a:spcAft>
                      </a:pPr>
                      <a:r>
                        <a:rPr lang="ru-RU" sz="1200">
                          <a:effectLst/>
                        </a:rPr>
                        <a:t>V + 48 месяцев</a:t>
                      </a:r>
                      <a:endParaRPr lang="ru-RU" sz="1200">
                        <a:effectLst/>
                        <a:latin typeface="Times New Roman CYR"/>
                        <a:ea typeface="Times New Roman"/>
                      </a:endParaRPr>
                    </a:p>
                  </a:txBody>
                  <a:tcPr marL="33390" marR="33390" marT="54932" marB="54932"/>
                </a:tc>
              </a:tr>
              <a:tr h="270795"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5"/>
                        </a:spcAft>
                      </a:pPr>
                      <a:r>
                        <a:rPr lang="ru-RU" sz="1200">
                          <a:effectLst/>
                        </a:rPr>
                        <a:t>2023</a:t>
                      </a:r>
                      <a:endParaRPr lang="ru-RU" sz="1200">
                        <a:effectLst/>
                        <a:latin typeface="Times New Roman CYR"/>
                        <a:ea typeface="Times New Roman"/>
                      </a:endParaRPr>
                    </a:p>
                  </a:txBody>
                  <a:tcPr marL="33390" marR="33390" marT="54932" marB="54932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5"/>
                        </a:spcAft>
                      </a:pPr>
                      <a:r>
                        <a:rPr lang="ru-RU" sz="1200">
                          <a:effectLst/>
                        </a:rPr>
                        <a:t>V + 60 месяцев</a:t>
                      </a:r>
                      <a:endParaRPr lang="ru-RU" sz="1200">
                        <a:effectLst/>
                        <a:latin typeface="Times New Roman CYR"/>
                        <a:ea typeface="Times New Roman"/>
                      </a:endParaRPr>
                    </a:p>
                  </a:txBody>
                  <a:tcPr marL="33390" marR="33390" marT="54932" marB="54932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5"/>
                        </a:spcAft>
                      </a:pPr>
                      <a:r>
                        <a:rPr lang="ru-RU" sz="1200">
                          <a:effectLst/>
                        </a:rPr>
                        <a:t>V + 60 месяцев</a:t>
                      </a:r>
                      <a:endParaRPr lang="ru-RU" sz="1200">
                        <a:effectLst/>
                        <a:latin typeface="Times New Roman CYR"/>
                        <a:ea typeface="Times New Roman"/>
                      </a:endParaRPr>
                    </a:p>
                  </a:txBody>
                  <a:tcPr marL="33390" marR="33390" marT="54932" marB="54932"/>
                </a:tc>
              </a:tr>
              <a:tr h="270795"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5"/>
                        </a:spcAft>
                      </a:pPr>
                      <a:r>
                        <a:rPr lang="ru-RU" sz="1200">
                          <a:effectLst/>
                        </a:rPr>
                        <a:t>2024</a:t>
                      </a:r>
                      <a:endParaRPr lang="ru-RU" sz="1200">
                        <a:effectLst/>
                        <a:latin typeface="Times New Roman CYR"/>
                        <a:ea typeface="Times New Roman"/>
                      </a:endParaRPr>
                    </a:p>
                  </a:txBody>
                  <a:tcPr marL="33390" marR="33390" marT="54932" marB="54932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5"/>
                        </a:spcAft>
                      </a:pPr>
                      <a:r>
                        <a:rPr lang="ru-RU" sz="1200">
                          <a:effectLst/>
                        </a:rPr>
                        <a:t>V + 60 месяцев</a:t>
                      </a:r>
                      <a:endParaRPr lang="ru-RU" sz="1200">
                        <a:effectLst/>
                        <a:latin typeface="Times New Roman CYR"/>
                        <a:ea typeface="Times New Roman"/>
                      </a:endParaRPr>
                    </a:p>
                  </a:txBody>
                  <a:tcPr marL="33390" marR="33390" marT="54932" marB="54932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5"/>
                        </a:spcAft>
                      </a:pPr>
                      <a:r>
                        <a:rPr lang="ru-RU" sz="1200">
                          <a:effectLst/>
                        </a:rPr>
                        <a:t>V + 72 месяца</a:t>
                      </a:r>
                      <a:endParaRPr lang="ru-RU" sz="1200">
                        <a:effectLst/>
                        <a:latin typeface="Times New Roman CYR"/>
                        <a:ea typeface="Times New Roman"/>
                      </a:endParaRPr>
                    </a:p>
                  </a:txBody>
                  <a:tcPr marL="33390" marR="33390" marT="54932" marB="54932"/>
                </a:tc>
              </a:tr>
              <a:tr h="270795"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5"/>
                        </a:spcAft>
                      </a:pPr>
                      <a:r>
                        <a:rPr lang="ru-RU" sz="1200">
                          <a:effectLst/>
                        </a:rPr>
                        <a:t>2025</a:t>
                      </a:r>
                      <a:endParaRPr lang="ru-RU" sz="1200">
                        <a:effectLst/>
                        <a:latin typeface="Times New Roman CYR"/>
                        <a:ea typeface="Times New Roman"/>
                      </a:endParaRPr>
                    </a:p>
                  </a:txBody>
                  <a:tcPr marL="33390" marR="33390" marT="54932" marB="54932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5"/>
                        </a:spcAft>
                      </a:pPr>
                      <a:r>
                        <a:rPr lang="ru-RU" sz="1200">
                          <a:effectLst/>
                        </a:rPr>
                        <a:t>V + 60 месяцев</a:t>
                      </a:r>
                      <a:endParaRPr lang="ru-RU" sz="1200">
                        <a:effectLst/>
                        <a:latin typeface="Times New Roman CYR"/>
                        <a:ea typeface="Times New Roman"/>
                      </a:endParaRPr>
                    </a:p>
                  </a:txBody>
                  <a:tcPr marL="33390" marR="33390" marT="54932" marB="54932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5"/>
                        </a:spcAft>
                      </a:pPr>
                      <a:r>
                        <a:rPr lang="ru-RU" sz="1200">
                          <a:effectLst/>
                        </a:rPr>
                        <a:t>V + 84 месяца</a:t>
                      </a:r>
                      <a:endParaRPr lang="ru-RU" sz="1200">
                        <a:effectLst/>
                        <a:latin typeface="Times New Roman CYR"/>
                        <a:ea typeface="Times New Roman"/>
                      </a:endParaRPr>
                    </a:p>
                  </a:txBody>
                  <a:tcPr marL="33390" marR="33390" marT="54932" marB="54932"/>
                </a:tc>
              </a:tr>
              <a:tr h="671224"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5"/>
                        </a:spcAft>
                      </a:pPr>
                      <a:r>
                        <a:rPr lang="ru-RU" sz="1200" dirty="0">
                          <a:effectLst/>
                        </a:rPr>
                        <a:t>2026 и </a:t>
                      </a:r>
                    </a:p>
                    <a:p>
                      <a:pPr algn="ctr">
                        <a:lnSpc>
                          <a:spcPts val="1400"/>
                        </a:lnSpc>
                        <a:spcAft>
                          <a:spcPts val="5"/>
                        </a:spcAft>
                      </a:pPr>
                      <a:r>
                        <a:rPr lang="ru-RU" sz="1200" dirty="0">
                          <a:effectLst/>
                        </a:rPr>
                        <a:t>последующие </a:t>
                      </a:r>
                      <a:r>
                        <a:rPr lang="ru-RU" sz="1200" dirty="0" smtClean="0">
                          <a:effectLst/>
                        </a:rPr>
                        <a:t>годы</a:t>
                      </a:r>
                    </a:p>
                    <a:p>
                      <a:pPr marL="0" marR="0" indent="0" algn="r" defTabSz="914400" rtl="0" eaLnBrk="1" fontAlgn="auto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5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* V - возраст, по достижении которого</a:t>
                      </a:r>
                      <a:r>
                        <a:rPr lang="ru-RU" sz="8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</a:t>
                      </a:r>
                      <a:r>
                        <a:rPr lang="ru-RU" sz="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старости по состоянию на</a:t>
                      </a:r>
                      <a:endParaRPr lang="ru-RU" sz="1200" dirty="0" smtClean="0">
                        <a:effectLst/>
                      </a:endParaRPr>
                    </a:p>
                    <a:p>
                      <a:pPr indent="450215" algn="just">
                        <a:lnSpc>
                          <a:spcPts val="1400"/>
                        </a:lnSpc>
                        <a:spcAft>
                          <a:spcPts val="5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_________________</a:t>
                      </a:r>
                      <a:endParaRPr lang="ru-RU" sz="1200" dirty="0">
                        <a:effectLst/>
                        <a:latin typeface="Times New Roman CYR"/>
                        <a:ea typeface="Times New Roman"/>
                      </a:endParaRPr>
                    </a:p>
                  </a:txBody>
                  <a:tcPr marL="33390" marR="33390" marT="54932" marB="54932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5"/>
                        </a:spcAft>
                      </a:pPr>
                      <a:r>
                        <a:rPr lang="ru-RU" sz="1200" dirty="0">
                          <a:effectLst/>
                        </a:rPr>
                        <a:t>V + 60 </a:t>
                      </a:r>
                      <a:r>
                        <a:rPr lang="ru-RU" sz="1200" dirty="0" smtClean="0">
                          <a:effectLst/>
                        </a:rPr>
                        <a:t>месяцев</a:t>
                      </a:r>
                    </a:p>
                    <a:p>
                      <a:pPr algn="ctr">
                        <a:lnSpc>
                          <a:spcPts val="1400"/>
                        </a:lnSpc>
                        <a:spcAft>
                          <a:spcPts val="5"/>
                        </a:spcAft>
                      </a:pPr>
                      <a:endParaRPr lang="ru-RU" sz="1200" dirty="0" smtClean="0">
                        <a:effectLst/>
                        <a:latin typeface="Times New Roman CYR"/>
                        <a:ea typeface="Times New Roman"/>
                      </a:endParaRPr>
                    </a:p>
                    <a:p>
                      <a:pPr algn="just">
                        <a:lnSpc>
                          <a:spcPts val="1400"/>
                        </a:lnSpc>
                        <a:spcAft>
                          <a:spcPts val="5"/>
                        </a:spcAft>
                      </a:pPr>
                      <a:r>
                        <a:rPr lang="ru-RU" sz="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гражданин приобретает право на</a:t>
                      </a:r>
                      <a:r>
                        <a:rPr lang="ru-RU" sz="8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31 декабря 2016 года.</a:t>
                      </a:r>
                    </a:p>
                    <a:p>
                      <a:pPr algn="ctr">
                        <a:lnSpc>
                          <a:spcPts val="1400"/>
                        </a:lnSpc>
                        <a:spcAft>
                          <a:spcPts val="5"/>
                        </a:spcAft>
                      </a:pPr>
                      <a:r>
                        <a:rPr lang="ru-RU" sz="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ru-RU" sz="800" dirty="0">
                        <a:effectLst/>
                        <a:latin typeface="Times New Roman CYR"/>
                        <a:ea typeface="Times New Roman"/>
                      </a:endParaRPr>
                    </a:p>
                  </a:txBody>
                  <a:tcPr marL="33390" marR="33390" marT="54932" marB="54932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Aft>
                          <a:spcPts val="5"/>
                        </a:spcAft>
                      </a:pPr>
                      <a:r>
                        <a:rPr lang="ru-RU" sz="1200" dirty="0">
                          <a:effectLst/>
                        </a:rPr>
                        <a:t>V + 96 </a:t>
                      </a:r>
                      <a:r>
                        <a:rPr lang="ru-RU" sz="1200" dirty="0" smtClean="0">
                          <a:effectLst/>
                        </a:rPr>
                        <a:t>месяцев</a:t>
                      </a:r>
                    </a:p>
                    <a:p>
                      <a:pPr algn="ctr">
                        <a:lnSpc>
                          <a:spcPts val="1400"/>
                        </a:lnSpc>
                        <a:spcAft>
                          <a:spcPts val="5"/>
                        </a:spcAft>
                      </a:pPr>
                      <a:endParaRPr lang="ru-RU" sz="1200" dirty="0" smtClean="0">
                        <a:effectLst/>
                        <a:latin typeface="Times New Roman CYR"/>
                        <a:ea typeface="Times New Roman"/>
                      </a:endParaRPr>
                    </a:p>
                    <a:p>
                      <a:pPr algn="ctr">
                        <a:lnSpc>
                          <a:spcPts val="1400"/>
                        </a:lnSpc>
                        <a:spcAft>
                          <a:spcPts val="5"/>
                        </a:spcAft>
                      </a:pPr>
                      <a:r>
                        <a:rPr lang="ru-RU" sz="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назначение страховой пенсии по </a:t>
                      </a:r>
                      <a:endParaRPr lang="ru-RU" sz="800" dirty="0" smtClean="0">
                        <a:effectLst/>
                        <a:latin typeface="Times New Roman CYR"/>
                        <a:ea typeface="Times New Roman"/>
                      </a:endParaRPr>
                    </a:p>
                    <a:p>
                      <a:pPr algn="ctr">
                        <a:lnSpc>
                          <a:spcPts val="1400"/>
                        </a:lnSpc>
                        <a:spcAft>
                          <a:spcPts val="5"/>
                        </a:spcAft>
                      </a:pPr>
                      <a:endParaRPr lang="ru-RU" sz="1200" dirty="0">
                        <a:effectLst/>
                        <a:latin typeface="Times New Roman CYR"/>
                        <a:ea typeface="Times New Roman"/>
                      </a:endParaRPr>
                    </a:p>
                  </a:txBody>
                  <a:tcPr marL="33390" marR="33390" marT="54932" marB="54932"/>
                </a:tc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2076450" y="1303338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349918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4089</TotalTime>
  <Words>1160</Words>
  <Application>Microsoft Office PowerPoint</Application>
  <PresentationFormat>Экран (4:3)</PresentationFormat>
  <Paragraphs>227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Водянов Владимир Анатол.</dc:creator>
  <cp:lastModifiedBy>Breeva0560103</cp:lastModifiedBy>
  <cp:revision>435</cp:revision>
  <cp:lastPrinted>2018-10-08T07:26:32Z</cp:lastPrinted>
  <dcterms:created xsi:type="dcterms:W3CDTF">2018-05-16T10:09:17Z</dcterms:created>
  <dcterms:modified xsi:type="dcterms:W3CDTF">2018-10-08T07:27:51Z</dcterms:modified>
</cp:coreProperties>
</file>