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323" r:id="rId2"/>
    <p:sldId id="340" r:id="rId3"/>
    <p:sldId id="318" r:id="rId4"/>
    <p:sldId id="303" r:id="rId5"/>
    <p:sldId id="316" r:id="rId6"/>
    <p:sldId id="337" r:id="rId7"/>
    <p:sldId id="338" r:id="rId8"/>
    <p:sldId id="351" r:id="rId9"/>
    <p:sldId id="352" r:id="rId10"/>
    <p:sldId id="317" r:id="rId11"/>
    <p:sldId id="319" r:id="rId12"/>
    <p:sldId id="329" r:id="rId13"/>
    <p:sldId id="350" r:id="rId14"/>
    <p:sldId id="336" r:id="rId15"/>
    <p:sldId id="335" r:id="rId16"/>
    <p:sldId id="343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1B542D-DC79-470F-B140-7AEC2FE1BDC4}">
          <p14:sldIdLst>
            <p14:sldId id="323"/>
            <p14:sldId id="340"/>
            <p14:sldId id="318"/>
            <p14:sldId id="303"/>
            <p14:sldId id="316"/>
            <p14:sldId id="337"/>
            <p14:sldId id="338"/>
            <p14:sldId id="351"/>
            <p14:sldId id="352"/>
            <p14:sldId id="317"/>
            <p14:sldId id="319"/>
            <p14:sldId id="329"/>
            <p14:sldId id="350"/>
            <p14:sldId id="336"/>
            <p14:sldId id="335"/>
            <p14:sldId id="34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D8FE"/>
    <a:srgbClr val="9900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chemeClr val="tx2">
                    <a:lumMod val="40000"/>
                    <a:lumOff val="60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rgbClr val="00B0F0"/>
                </a:gs>
              </a:gsLst>
              <a:lin ang="5400000" scaled="0"/>
            </a:gradFill>
          </c:spPr>
          <c:invertIfNegative val="0"/>
          <c:dLbls>
            <c:dLbl>
              <c:idx val="1"/>
              <c:layout>
                <c:manualLayout>
                  <c:x val="1.2500000000000001E-2"/>
                  <c:y val="-0.381249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Женщины</c:v>
                </c:pt>
                <c:pt idx="1">
                  <c:v>Мужчины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1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rgbClr val="FED8FE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1.8749999999999999E-2"/>
                  <c:y val="-0.34687499999999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Женщины</c:v>
                </c:pt>
                <c:pt idx="1">
                  <c:v>Мужчины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7479808"/>
        <c:axId val="107481344"/>
        <c:axId val="0"/>
      </c:bar3DChart>
      <c:catAx>
        <c:axId val="107479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7481344"/>
        <c:crosses val="autoZero"/>
        <c:auto val="1"/>
        <c:lblAlgn val="ctr"/>
        <c:lblOffset val="100"/>
        <c:noMultiLvlLbl val="0"/>
      </c:catAx>
      <c:valAx>
        <c:axId val="107481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0747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7513344"/>
        <c:axId val="107514880"/>
        <c:axId val="0"/>
      </c:bar3DChart>
      <c:catAx>
        <c:axId val="107513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7514880"/>
        <c:crosses val="autoZero"/>
        <c:auto val="1"/>
        <c:lblAlgn val="ctr"/>
        <c:lblOffset val="100"/>
        <c:noMultiLvlLbl val="0"/>
      </c:catAx>
      <c:valAx>
        <c:axId val="107514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07513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07593-AE40-4B26-8A6A-10618E0FD76B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B946B-6FD4-4CAA-9982-09FF0874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573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0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271" y="-9939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6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3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950" y="332656"/>
            <a:ext cx="8401050" cy="6746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50838" y="1600200"/>
            <a:ext cx="8437562" cy="47545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6A9447EE-3FB2-4114-80C1-5E9384E2935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0101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22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0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85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60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84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2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9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61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271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467544" y="1196752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7487816" y="642459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</a:rPr>
              <a:t>ПЕНСИОННЫЙ ФОНД РОССИЙСКОЙ ФЕДЕРАЦИИ</a:t>
            </a:r>
            <a:endParaRPr lang="ru-RU" sz="1000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91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A260169D7A7DFCBE8B40C6426B4F9063559A164B599EA7B34DE364FF5D850E7D9B6B2A9B6D09C3Fl0uBQ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hyperlink" Target="consultantplus://offline/ref=5A260169D7A7DFCBE8B40C6426B4F9063559A164B599EA7B34DE364FF5D850E7D9B6B2A9B6D0983Fl0u7Q" TargetMode="External"/><Relationship Id="rId4" Type="http://schemas.openxmlformats.org/officeDocument/2006/relationships/hyperlink" Target="consultantplus://offline/ref=5A260169D7A7DFCBE8B40C6426B4F9063559A164B599EA7B34DE364FF5D850E7D9B6B2A9B6D0983Bl0u0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5"/>
          <p:cNvSpPr>
            <a:spLocks noChangeArrowheads="1"/>
          </p:cNvSpPr>
          <p:nvPr/>
        </p:nvSpPr>
        <p:spPr bwMode="gray">
          <a:xfrm>
            <a:off x="218024" y="260648"/>
            <a:ext cx="8671440" cy="619268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00B0F0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square" anchor="ctr"/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Федеральный закон от 03.10.2018г. №350-ФЗ «О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внесении изменений в отдельные законодательные акты Российской Федерации по вопросам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назначения 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и выплаты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пенсий»</a:t>
            </a:r>
          </a:p>
          <a:p>
            <a:pPr algn="ctr"/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2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69876595"/>
              </p:ext>
            </p:extLst>
          </p:nvPr>
        </p:nvGraphicFramePr>
        <p:xfrm>
          <a:off x="1043609" y="3212976"/>
          <a:ext cx="6984775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44624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Стаж, дающий право на досрочный 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выход на пенсию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747944540"/>
              </p:ext>
            </p:extLst>
          </p:nvPr>
        </p:nvGraphicFramePr>
        <p:xfrm>
          <a:off x="2263952" y="2924944"/>
          <a:ext cx="4832119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8"/>
          <p:cNvSpPr txBox="1">
            <a:spLocks noChangeArrowheads="1"/>
          </p:cNvSpPr>
          <p:nvPr/>
        </p:nvSpPr>
        <p:spPr bwMode="black">
          <a:xfrm>
            <a:off x="827584" y="1268760"/>
            <a:ext cx="770485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dirty="0"/>
              <a:t>Женщины со стажем не менее 37 лет и мужчины со стажем не менее 42 лет смогут выйти на пенсию на два года раньше общеустановленного пенсионного возраста (с учетом переходного периода),  и не ранее достижения возраста 60 лет для мужчин и 55 лет для </a:t>
            </a:r>
            <a:r>
              <a:rPr lang="ru-RU" sz="2400" dirty="0" smtClean="0"/>
              <a:t>женщин</a:t>
            </a:r>
            <a:endParaRPr lang="en-US" altLang="ru-RU" sz="2400" b="1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7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99593" y="1908121"/>
            <a:ext cx="2232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3 детей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932386" y="3645024"/>
            <a:ext cx="2232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4 детей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971601" y="5445224"/>
            <a:ext cx="2232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5 детей</a:t>
            </a:r>
            <a:endParaRPr lang="ru-RU" sz="3200" dirty="0"/>
          </a:p>
        </p:txBody>
      </p:sp>
      <p:pic>
        <p:nvPicPr>
          <p:cNvPr id="17" name="Picture 10" descr="LB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37" y="1628800"/>
            <a:ext cx="1176337" cy="11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трелка вправо 17"/>
          <p:cNvSpPr/>
          <p:nvPr/>
        </p:nvSpPr>
        <p:spPr>
          <a:xfrm>
            <a:off x="3516089" y="1913290"/>
            <a:ext cx="3794348" cy="648072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481957" y="1628800"/>
            <a:ext cx="3828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70C0"/>
                </a:solidFill>
              </a:rPr>
              <a:t>п</a:t>
            </a:r>
            <a:r>
              <a:rPr lang="ru-RU" sz="2200" b="1" dirty="0" smtClean="0">
                <a:solidFill>
                  <a:srgbClr val="0070C0"/>
                </a:solidFill>
              </a:rPr>
              <a:t>енсионный возраст</a:t>
            </a: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21" name="Picture 11" descr="num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909996"/>
            <a:ext cx="399395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3" descr="num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076" y="1913290"/>
            <a:ext cx="473627" cy="62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LB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812" y="3354888"/>
            <a:ext cx="1176337" cy="11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Стрелка вправо 24"/>
          <p:cNvSpPr/>
          <p:nvPr/>
        </p:nvSpPr>
        <p:spPr>
          <a:xfrm>
            <a:off x="3499464" y="3639378"/>
            <a:ext cx="3794348" cy="648072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465332" y="3354888"/>
            <a:ext cx="3828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70C0"/>
                </a:solidFill>
              </a:rPr>
              <a:t>п</a:t>
            </a:r>
            <a:r>
              <a:rPr lang="ru-RU" sz="2200" b="1" dirty="0" smtClean="0">
                <a:solidFill>
                  <a:srgbClr val="0070C0"/>
                </a:solidFill>
              </a:rPr>
              <a:t>енсионный возраст</a:t>
            </a: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27" name="Picture 11" descr="num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703" y="3636084"/>
            <a:ext cx="399395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LB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711" y="5161909"/>
            <a:ext cx="1176337" cy="11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Стрелка вправо 28"/>
          <p:cNvSpPr/>
          <p:nvPr/>
        </p:nvSpPr>
        <p:spPr>
          <a:xfrm>
            <a:off x="3566363" y="5446399"/>
            <a:ext cx="3794348" cy="648072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532231" y="5161909"/>
            <a:ext cx="3828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70C0"/>
                </a:solidFill>
              </a:rPr>
              <a:t>п</a:t>
            </a:r>
            <a:r>
              <a:rPr lang="ru-RU" sz="2200" b="1" dirty="0" smtClean="0">
                <a:solidFill>
                  <a:srgbClr val="0070C0"/>
                </a:solidFill>
              </a:rPr>
              <a:t>енсионный возраст</a:t>
            </a:r>
            <a:endParaRPr lang="ru-RU" sz="2200" b="1" dirty="0">
              <a:solidFill>
                <a:srgbClr val="0070C0"/>
              </a:solidFill>
            </a:endParaRPr>
          </a:p>
        </p:txBody>
      </p:sp>
      <p:pic>
        <p:nvPicPr>
          <p:cNvPr id="31" name="Picture 11" descr="num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02" y="5443105"/>
            <a:ext cx="399395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num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493631"/>
            <a:ext cx="414664" cy="59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num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285" y="3639378"/>
            <a:ext cx="459693" cy="65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3465332" y="5874310"/>
            <a:ext cx="3828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</a:rPr>
              <a:t>действующая норма</a:t>
            </a:r>
            <a:endParaRPr lang="ru-RU" sz="2200" b="1" i="1" dirty="0">
              <a:solidFill>
                <a:srgbClr val="C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3528" y="323945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Досрочные пенсии многодетным матерям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0832" y="-27384"/>
            <a:ext cx="9174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Предоставление права досрочного выхода на пенсию многодетным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матерям при наличии 15 лет страхового стажа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822024"/>
              </p:ext>
            </p:extLst>
          </p:nvPr>
        </p:nvGraphicFramePr>
        <p:xfrm>
          <a:off x="323528" y="1340768"/>
          <a:ext cx="8568952" cy="5110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0517"/>
                <a:gridCol w="2118594"/>
                <a:gridCol w="2227359"/>
                <a:gridCol w="2312482"/>
              </a:tblGrid>
              <a:tr h="472584">
                <a:tc gridSpan="4">
                  <a:txBody>
                    <a:bodyPr/>
                    <a:lstStyle/>
                    <a:p>
                      <a:pPr algn="ctr" fontAlgn="auto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ЖЕНЩИНЫ, РОДИВШИЕ И ВОСПИТАВШИЕ ДО 8-ЛЕТНЕГО ВОЗРАСТА 3-Х ДЕТЕЙ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повышения возраста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рождения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возникновения права на пенсию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назначения пенсии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55+ 6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общих основаниях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</a:tr>
              <a:tr h="206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55+1г. 06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общих основаниях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 gridSpan="4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495826">
                <a:tc gridSpan="4">
                  <a:txBody>
                    <a:bodyPr/>
                    <a:lstStyle/>
                    <a:p>
                      <a:pPr algn="ctr" fontAlgn="auto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ЕНЩИНЫ, РОДИВШИЕ И ВОСПИТАВШИЕ ДО 8-ЛЕТНЕГО ВОЗРАСТА 4-Х ДЕТЕЙ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повышения возраста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рождения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возникновения права на пенсию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назначения пенсии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55+6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общих основаниях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</a:tr>
              <a:tr h="206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52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8"/>
          <p:cNvSpPr txBox="1">
            <a:spLocks noChangeArrowheads="1"/>
          </p:cNvSpPr>
          <p:nvPr/>
        </p:nvSpPr>
        <p:spPr bwMode="black">
          <a:xfrm>
            <a:off x="1619672" y="2276872"/>
            <a:ext cx="619268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200" b="1" dirty="0" smtClean="0"/>
              <a:t>Увеличение  на 25% фиксированной </a:t>
            </a:r>
            <a:r>
              <a:rPr lang="ru-RU" sz="3200" b="1" dirty="0"/>
              <a:t>выплаты к страховой пенсии неработающим пенсионерам, проживающим в сельской местности, </a:t>
            </a:r>
            <a:r>
              <a:rPr lang="ru-RU" sz="3200" b="1" dirty="0" smtClean="0"/>
              <a:t>проработавшим </a:t>
            </a:r>
            <a:r>
              <a:rPr lang="ru-RU" sz="3200" b="1" dirty="0"/>
              <a:t>не менее 30 лет в сельском хозяйстве</a:t>
            </a:r>
          </a:p>
          <a:p>
            <a:pPr algn="ctr" eaLnBrk="0" hangingPunct="0"/>
            <a:endParaRPr lang="en-US" altLang="ru-RU" sz="3200" i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9118"/>
            <a:ext cx="820891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Меры социальной поддержки «сельским» жителям </a:t>
            </a:r>
          </a:p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с 01.01.2019г.</a:t>
            </a:r>
            <a:endParaRPr lang="en-US" sz="3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3528" y="6525344"/>
            <a:ext cx="8351912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42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5899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Индексация страховой пенсии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 период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2019 года по 2024 год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 1 января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640090" y="1922056"/>
            <a:ext cx="7946144" cy="1609150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1187624" y="2064911"/>
            <a:ext cx="7272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/>
              <a:t>Размеры пенсий предполагается индексировать выше уровня инфляции</a:t>
            </a:r>
          </a:p>
          <a:p>
            <a:pPr algn="ctr">
              <a:defRPr/>
            </a:pPr>
            <a:r>
              <a:rPr lang="ru-RU" sz="2000" u="sng" dirty="0" smtClean="0">
                <a:solidFill>
                  <a:srgbClr val="FF0000"/>
                </a:solidFill>
              </a:rPr>
              <a:t>Средний </a:t>
            </a:r>
            <a:r>
              <a:rPr lang="ru-RU" sz="2000" u="sng" dirty="0">
                <a:solidFill>
                  <a:srgbClr val="FF0000"/>
                </a:solidFill>
              </a:rPr>
              <a:t>размер </a:t>
            </a:r>
            <a:r>
              <a:rPr lang="ru-RU" sz="2000" dirty="0"/>
              <a:t>прибавки к пенсии в 2019 году составит 1000 в месяц, или 12000 рублей в годовом </a:t>
            </a:r>
            <a:r>
              <a:rPr lang="ru-RU" sz="2000" dirty="0" smtClean="0"/>
              <a:t>выражении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gray">
          <a:xfrm>
            <a:off x="611560" y="3717032"/>
            <a:ext cx="7992888" cy="1944216"/>
          </a:xfrm>
          <a:prstGeom prst="bevel">
            <a:avLst>
              <a:gd name="adj" fmla="val 2481"/>
            </a:avLst>
          </a:pr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8900000" scaled="1"/>
          </a:gradFill>
          <a:ln>
            <a:noFill/>
          </a:ln>
          <a:effectLst/>
        </p:spPr>
        <p:txBody>
          <a:bodyPr wrap="square" anchor="ctr"/>
          <a:lstStyle/>
          <a:p>
            <a:pPr algn="ctr">
              <a:defRPr/>
            </a:pPr>
            <a:r>
              <a:rPr lang="ru-RU" sz="2400" dirty="0" smtClean="0"/>
              <a:t>Работающие </a:t>
            </a:r>
            <a:r>
              <a:rPr lang="ru-RU" sz="2400" dirty="0" smtClean="0"/>
              <a:t>пенсионеры, как и ранее, в </a:t>
            </a:r>
            <a:r>
              <a:rPr lang="ru-RU" sz="2400" dirty="0"/>
              <a:t>период </a:t>
            </a:r>
            <a:r>
              <a:rPr lang="ru-RU" sz="2400" dirty="0" smtClean="0"/>
              <a:t>работы в 2019 году  </a:t>
            </a:r>
            <a:r>
              <a:rPr lang="ru-RU" sz="2400" dirty="0"/>
              <a:t>будут получать размер пенсии без </a:t>
            </a:r>
            <a:r>
              <a:rPr lang="ru-RU" sz="2400" dirty="0" smtClean="0"/>
              <a:t>индексации с 01.01</a:t>
            </a:r>
            <a:r>
              <a:rPr lang="ru-RU" sz="2400" dirty="0" smtClean="0"/>
              <a:t>. </a:t>
            </a:r>
            <a:endParaRPr lang="ru-RU" sz="2400" dirty="0"/>
          </a:p>
          <a:p>
            <a:pPr algn="ctr">
              <a:defRPr/>
            </a:pPr>
            <a:endParaRPr lang="ru-RU" sz="3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2" descr="C:\Users\25062\Desktop\good-technology-vector-png--15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77271"/>
            <a:ext cx="2326761" cy="7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0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-9939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Индексация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страховой пенсии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c 2025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года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AutoShape 3"/>
          <p:cNvSpPr>
            <a:spLocks noChangeArrowheads="1"/>
          </p:cNvSpPr>
          <p:nvPr/>
        </p:nvSpPr>
        <p:spPr bwMode="gray">
          <a:xfrm>
            <a:off x="3461597" y="1196752"/>
            <a:ext cx="5521361" cy="1382219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AutoShape 4"/>
          <p:cNvSpPr>
            <a:spLocks noChangeArrowheads="1"/>
          </p:cNvSpPr>
          <p:nvPr/>
        </p:nvSpPr>
        <p:spPr bwMode="gray">
          <a:xfrm>
            <a:off x="3563889" y="1253629"/>
            <a:ext cx="5328592" cy="1239267"/>
          </a:xfrm>
          <a:prstGeom prst="roundRect">
            <a:avLst>
              <a:gd name="adj" fmla="val 7912"/>
            </a:avLst>
          </a:prstGeom>
          <a:gradFill rotWithShape="1">
            <a:gsLst>
              <a:gs pos="0">
                <a:schemeClr val="accent1">
                  <a:gamma/>
                  <a:tint val="38039"/>
                  <a:invGamma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gray">
          <a:xfrm>
            <a:off x="69578" y="1606121"/>
            <a:ext cx="2207741" cy="504056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16"/>
          <p:cNvSpPr>
            <a:spLocks noChangeArrowheads="1"/>
          </p:cNvSpPr>
          <p:nvPr/>
        </p:nvSpPr>
        <p:spPr bwMode="blackGray">
          <a:xfrm rot="10806395" flipH="1" flipV="1">
            <a:off x="1980414" y="1486129"/>
            <a:ext cx="144621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3422" y="1617733"/>
            <a:ext cx="23042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1 февраля</a:t>
            </a:r>
            <a:endParaRPr lang="ru-RU" sz="2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1268760"/>
            <a:ext cx="4581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Индексация фиксированной выплаты и страховой пенсии на уровень инфляции</a:t>
            </a:r>
            <a:endParaRPr lang="ru-RU" sz="2400" b="1" dirty="0"/>
          </a:p>
        </p:txBody>
      </p:sp>
      <p:grpSp>
        <p:nvGrpSpPr>
          <p:cNvPr id="41" name="Group 21"/>
          <p:cNvGrpSpPr>
            <a:grpSpLocks/>
          </p:cNvGrpSpPr>
          <p:nvPr/>
        </p:nvGrpSpPr>
        <p:grpSpPr bwMode="auto">
          <a:xfrm>
            <a:off x="3635896" y="1412776"/>
            <a:ext cx="168275" cy="168275"/>
            <a:chOff x="2928" y="2208"/>
            <a:chExt cx="262" cy="262"/>
          </a:xfrm>
        </p:grpSpPr>
        <p:sp>
          <p:nvSpPr>
            <p:cNvPr id="42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4" name="AutoShape 3"/>
          <p:cNvSpPr>
            <a:spLocks noChangeArrowheads="1"/>
          </p:cNvSpPr>
          <p:nvPr/>
        </p:nvSpPr>
        <p:spPr bwMode="gray">
          <a:xfrm>
            <a:off x="3444149" y="3356992"/>
            <a:ext cx="5538809" cy="1862319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gray">
          <a:xfrm>
            <a:off x="3563245" y="3443485"/>
            <a:ext cx="5346794" cy="1684089"/>
          </a:xfrm>
          <a:prstGeom prst="roundRect">
            <a:avLst>
              <a:gd name="adj" fmla="val 7912"/>
            </a:avLst>
          </a:prstGeom>
          <a:gradFill rotWithShape="1">
            <a:gsLst>
              <a:gs pos="0">
                <a:schemeClr val="accent1">
                  <a:gamma/>
                  <a:tint val="38039"/>
                  <a:invGamma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AutoShape 13"/>
          <p:cNvSpPr>
            <a:spLocks noChangeArrowheads="1"/>
          </p:cNvSpPr>
          <p:nvPr/>
        </p:nvSpPr>
        <p:spPr bwMode="gray">
          <a:xfrm>
            <a:off x="69578" y="4016133"/>
            <a:ext cx="2207741" cy="504056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AutoShape 16"/>
          <p:cNvSpPr>
            <a:spLocks noChangeArrowheads="1"/>
          </p:cNvSpPr>
          <p:nvPr/>
        </p:nvSpPr>
        <p:spPr bwMode="blackGray">
          <a:xfrm rot="10806395" flipH="1" flipV="1">
            <a:off x="1997234" y="3896141"/>
            <a:ext cx="144621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90242" y="4021939"/>
            <a:ext cx="23042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1 апреля</a:t>
            </a:r>
            <a:endParaRPr lang="ru-RU" sz="2600" b="1" dirty="0">
              <a:solidFill>
                <a:srgbClr val="FF0000"/>
              </a:solidFill>
            </a:endParaRPr>
          </a:p>
        </p:txBody>
      </p:sp>
      <p:grpSp>
        <p:nvGrpSpPr>
          <p:cNvPr id="49" name="Group 21"/>
          <p:cNvGrpSpPr>
            <a:grpSpLocks/>
          </p:cNvGrpSpPr>
          <p:nvPr/>
        </p:nvGrpSpPr>
        <p:grpSpPr bwMode="auto">
          <a:xfrm>
            <a:off x="3638513" y="3548757"/>
            <a:ext cx="168275" cy="168275"/>
            <a:chOff x="2928" y="2208"/>
            <a:chExt cx="262" cy="262"/>
          </a:xfrm>
        </p:grpSpPr>
        <p:sp>
          <p:nvSpPr>
            <p:cNvPr id="50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816423" y="3356992"/>
            <a:ext cx="51480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Индексация страховой </a:t>
            </a:r>
            <a:r>
              <a:rPr lang="ru-RU" sz="2400" b="1" dirty="0"/>
              <a:t>пенсии </a:t>
            </a:r>
            <a:r>
              <a:rPr lang="ru-RU" sz="2400" b="1" dirty="0" smtClean="0"/>
              <a:t>на дополнительный коэффициент </a:t>
            </a:r>
            <a:r>
              <a:rPr lang="ru-RU" sz="1600" b="1" dirty="0" smtClean="0"/>
              <a:t>(разница </a:t>
            </a:r>
            <a:r>
              <a:rPr lang="ru-RU" sz="1600" b="1" dirty="0"/>
              <a:t>между годовым индексом роста среднемесячной </a:t>
            </a:r>
            <a:r>
              <a:rPr lang="ru-RU" sz="1600" b="1" dirty="0" smtClean="0"/>
              <a:t>зарплаты и коэффициентом индексации на 1 февраля, но не более индекса доходов ПФР)</a:t>
            </a:r>
            <a:endParaRPr lang="ru-RU" sz="1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5550331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Такая индексация позволит обеспечить постоянное увеличение размера пенсии на уровень выше инфляции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Picture 2" descr="C:\Users\25062\Desktop\good-technology-vector-png--15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6007499"/>
            <a:ext cx="1944215" cy="66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9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1040" y="1988840"/>
            <a:ext cx="370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AutoShape 35"/>
          <p:cNvSpPr>
            <a:spLocks noChangeArrowheads="1"/>
          </p:cNvSpPr>
          <p:nvPr/>
        </p:nvSpPr>
        <p:spPr bwMode="gray">
          <a:xfrm>
            <a:off x="221040" y="1401163"/>
            <a:ext cx="8671440" cy="4836149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square" anchor="ctr"/>
          <a:lstStyle/>
          <a:p>
            <a:pPr algn="ctr"/>
            <a:r>
              <a:rPr lang="ru-RU" sz="2800" dirty="0"/>
              <a:t>Обмен информацией между органами Пенсионного фонда Российской Федерации и работодателями в целях предоставления гражданам </a:t>
            </a:r>
            <a:r>
              <a:rPr lang="ru-RU" sz="2800" dirty="0" err="1"/>
              <a:t>предпенсионного</a:t>
            </a:r>
            <a:r>
              <a:rPr lang="ru-RU" sz="2800" dirty="0"/>
              <a:t> возраста, состоящим с работодателями в трудовых отношениях, льгот, предусмотренных трудовым законодательством Российской Федерации, может осуществляться с письменного согласия таких граждан в электронной форме на основании соглашений, заключенных между органами Пенсионного фонда Российской Федерации и </a:t>
            </a:r>
            <a:r>
              <a:rPr lang="ru-RU" sz="2800" dirty="0" smtClean="0"/>
              <a:t>работодателями</a:t>
            </a:r>
            <a:r>
              <a:rPr lang="ru-RU" sz="2800" dirty="0"/>
              <a:t> </a:t>
            </a:r>
            <a:r>
              <a:rPr lang="ru-RU" sz="2800" dirty="0" smtClean="0"/>
              <a:t>(ст.10 ФЗ от 03.10.2018г. №350-ФЗ)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323945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Обмен информацией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5" name="Picture 2" descr="C:\Users\25062\Desktop\good-technology-vector-png--15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6007499"/>
            <a:ext cx="1944216" cy="66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4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5"/>
          <p:cNvSpPr>
            <a:spLocks noChangeArrowheads="1"/>
          </p:cNvSpPr>
          <p:nvPr/>
        </p:nvSpPr>
        <p:spPr bwMode="gray">
          <a:xfrm>
            <a:off x="218024" y="188640"/>
            <a:ext cx="8671440" cy="655272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00B0F0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square" anchor="ctr"/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Изменения, внесенные в федеральный закон </a:t>
            </a: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от 28.12.2013г. №400-ФЗ «О страховых пенсиях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4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4624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Поэтапное повышение пенсионного возраста для мужчин и женщин с 01.01.2019г.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415" y="1922071"/>
            <a:ext cx="1911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Мужчины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70373" y="4505578"/>
            <a:ext cx="1953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Женщины</a:t>
            </a:r>
            <a:endParaRPr lang="ru-RU" sz="3200" dirty="0"/>
          </a:p>
        </p:txBody>
      </p:sp>
      <p:pic>
        <p:nvPicPr>
          <p:cNvPr id="13" name="Picture 9" descr="RY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882" y="3628708"/>
            <a:ext cx="1108075" cy="11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LB_circl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1176337" cy="11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LB_circl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37" y="1628800"/>
            <a:ext cx="1176337" cy="11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9" descr="RY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37" y="3628708"/>
            <a:ext cx="1108075" cy="110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трелка вправо 19"/>
          <p:cNvSpPr/>
          <p:nvPr/>
        </p:nvSpPr>
        <p:spPr>
          <a:xfrm>
            <a:off x="3516089" y="1913290"/>
            <a:ext cx="3794348" cy="648072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503121" y="3858709"/>
            <a:ext cx="3794348" cy="648072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481957" y="1628800"/>
            <a:ext cx="3828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70C0"/>
                </a:solidFill>
              </a:rPr>
              <a:t>п</a:t>
            </a:r>
            <a:r>
              <a:rPr lang="ru-RU" sz="2200" b="1" dirty="0" smtClean="0">
                <a:solidFill>
                  <a:srgbClr val="0070C0"/>
                </a:solidFill>
              </a:rPr>
              <a:t>енсионный возраст</a:t>
            </a:r>
            <a:endParaRPr lang="ru-RU" sz="22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4817" y="4678041"/>
            <a:ext cx="3828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</a:rPr>
              <a:t>п</a:t>
            </a:r>
            <a:r>
              <a:rPr lang="ru-RU" sz="2200" b="1" dirty="0" smtClean="0">
                <a:solidFill>
                  <a:srgbClr val="C00000"/>
                </a:solidFill>
              </a:rPr>
              <a:t>енсионный возраст</a:t>
            </a:r>
            <a:endParaRPr lang="ru-RU" sz="2200" b="1" dirty="0">
              <a:solidFill>
                <a:srgbClr val="C00000"/>
              </a:solidFill>
            </a:endParaRPr>
          </a:p>
        </p:txBody>
      </p:sp>
      <p:pic>
        <p:nvPicPr>
          <p:cNvPr id="24" name="Picture 6" descr="num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387" y="1925259"/>
            <a:ext cx="382225" cy="5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1" descr="num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883" y="3909496"/>
            <a:ext cx="399395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2" descr="num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359" y="1909996"/>
            <a:ext cx="407028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1" descr="num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918" y="3912790"/>
            <a:ext cx="399395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2" descr="num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577" y="1898599"/>
            <a:ext cx="407028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1" descr="num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909996"/>
            <a:ext cx="399395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num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4" y="3928053"/>
            <a:ext cx="382225" cy="5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2" descr="num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446" y="3912790"/>
            <a:ext cx="407028" cy="58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4039193" y="2705378"/>
            <a:ext cx="2549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5 лет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3" name="Picture 2" descr="C:\Users\25062\Desktop\good-technology-vector-png--154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77271"/>
            <a:ext cx="2326761" cy="7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4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2336" y="20175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Страховая пенсия на общих основаниях </a:t>
            </a:r>
          </a:p>
          <a:p>
            <a:pPr algn="ctr"/>
            <a:r>
              <a:rPr lang="ru-RU" sz="1600" dirty="0" smtClean="0"/>
              <a:t>предоставление </a:t>
            </a:r>
            <a:r>
              <a:rPr lang="ru-RU" sz="1600" dirty="0"/>
              <a:t>лицам, которые в 2019 и 2020 годах достигнут пенсионного возраста, установленного ныне действующим законодательством, возможности выйти на пенсию на полгода </a:t>
            </a:r>
            <a:r>
              <a:rPr lang="ru-RU" sz="1600" dirty="0" smtClean="0"/>
              <a:t>раньше 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513458" y="2670023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Мужчины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554816" y="5296574"/>
            <a:ext cx="1563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Женщины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17044"/>
              </p:ext>
            </p:extLst>
          </p:nvPr>
        </p:nvGraphicFramePr>
        <p:xfrm>
          <a:off x="467544" y="1214730"/>
          <a:ext cx="8499839" cy="29950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6616"/>
                <a:gridCol w="2055912"/>
                <a:gridCol w="2019119"/>
                <a:gridCol w="1728192"/>
              </a:tblGrid>
              <a:tr h="4762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Год достижения возраста</a:t>
                      </a:r>
                      <a:br>
                        <a:rPr lang="ru-RU" sz="1800" b="1" u="none" strike="noStrike" dirty="0">
                          <a:effectLst/>
                        </a:rPr>
                      </a:br>
                      <a:r>
                        <a:rPr lang="ru-RU" sz="1800" b="1" u="none" strike="noStrike" dirty="0">
                          <a:effectLst/>
                        </a:rPr>
                        <a:t>60 лет  (</a:t>
                      </a:r>
                      <a:r>
                        <a:rPr lang="ru-RU" sz="1800" b="1" u="none" strike="noStrike" dirty="0" smtClean="0">
                          <a:effectLst/>
                        </a:rPr>
                        <a:t>мужчины) и</a:t>
                      </a:r>
                      <a:r>
                        <a:rPr lang="ru-RU" sz="1800" b="1" u="none" strike="noStrike" dirty="0">
                          <a:effectLst/>
                        </a:rPr>
                        <a:t/>
                      </a:r>
                      <a:br>
                        <a:rPr lang="ru-RU" sz="1800" b="1" u="none" strike="noStrike" dirty="0">
                          <a:effectLst/>
                        </a:rPr>
                      </a:br>
                      <a:r>
                        <a:rPr lang="ru-RU" sz="1800" b="1" u="none" strike="noStrike" dirty="0">
                          <a:effectLst/>
                        </a:rPr>
                        <a:t>55 лет (женщины)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рождения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Право на пенсию возникает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в возрасте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в году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льгота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1959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302"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1959 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льгота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1960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004732"/>
              </p:ext>
            </p:extLst>
          </p:nvPr>
        </p:nvGraphicFramePr>
        <p:xfrm>
          <a:off x="485180" y="4581128"/>
          <a:ext cx="8499839" cy="1842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6660"/>
                <a:gridCol w="2105868"/>
                <a:gridCol w="2019119"/>
                <a:gridCol w="1728192"/>
              </a:tblGrid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льгота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302"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 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льгота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r>
                        <a:rPr lang="en-US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r>
                        <a:rPr lang="en-US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0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17"/>
          <p:cNvSpPr txBox="1">
            <a:spLocks noChangeArrowheads="1"/>
          </p:cNvSpPr>
          <p:nvPr/>
        </p:nvSpPr>
        <p:spPr bwMode="gray">
          <a:xfrm>
            <a:off x="611561" y="1700515"/>
            <a:ext cx="828092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>
                <a:solidFill>
                  <a:srgbClr val="FF0000"/>
                </a:solidFill>
              </a:rPr>
              <a:t>предусматривается </a:t>
            </a:r>
            <a:r>
              <a:rPr lang="ru-RU" dirty="0"/>
              <a:t>повышение пенсионного возраста для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граждан</a:t>
            </a:r>
            <a:r>
              <a:rPr lang="ru-RU" dirty="0"/>
              <a:t>, работающих на рабочих местах с опасными и вредными условиями труда, в пользу которых работодатель осуществляет уплату страховых взносов по соответствующим тарифам, устанавливаемым по результатам специальной оценки условий труда (Списки 1 и 2, «малые списки»); </a:t>
            </a:r>
            <a:endParaRPr lang="ru-RU" dirty="0" smtClean="0"/>
          </a:p>
          <a:p>
            <a:pPr algn="just"/>
            <a:endParaRPr lang="ru-RU" dirty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лиц</a:t>
            </a:r>
            <a:r>
              <a:rPr lang="ru-RU" dirty="0"/>
              <a:t>, пенсия которым назначается ранее общеустановленного пенсионного возраста по социальным мотивам и состоянию здоровья (например, женщины, родившие пять и более детей и воспитавшие их до достижения 8 летнего возраста,  один из родителей детей инвалидов с детства, инвалиды по зрению, имеющие I группу инвалидности, и др</a:t>
            </a:r>
            <a:r>
              <a:rPr lang="ru-RU" dirty="0" smtClean="0"/>
              <a:t>.);</a:t>
            </a:r>
          </a:p>
          <a:p>
            <a:pPr marL="285750" indent="-285750" algn="just">
              <a:buFontTx/>
              <a:buChar char="-"/>
            </a:pPr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лиц, пострадавших от радиационных и техногенных катастроф,  в том </a:t>
            </a:r>
            <a:r>
              <a:rPr lang="ru-RU" dirty="0" smtClean="0"/>
              <a:t>числе в результате </a:t>
            </a:r>
            <a:r>
              <a:rPr lang="ru-RU" dirty="0"/>
              <a:t>аварии </a:t>
            </a:r>
            <a:r>
              <a:rPr lang="ru-RU" dirty="0" smtClean="0"/>
              <a:t>на ЧАЭС.</a:t>
            </a:r>
          </a:p>
          <a:p>
            <a:pPr algn="ctr">
              <a:spcBef>
                <a:spcPct val="50000"/>
              </a:spcBef>
            </a:pPr>
            <a:endParaRPr lang="en-US" altLang="ru-RU" sz="160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1520" y="-65132"/>
            <a:ext cx="84969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Сохранение права на досрочное пенсионное обеспечение 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 descr="C:\Users\25062\Desktop\good-technology-vector-png--15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77271"/>
            <a:ext cx="2326761" cy="7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842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17"/>
          <p:cNvSpPr txBox="1">
            <a:spLocks noChangeArrowheads="1"/>
          </p:cNvSpPr>
          <p:nvPr/>
        </p:nvSpPr>
        <p:spPr bwMode="gray">
          <a:xfrm>
            <a:off x="611561" y="1700515"/>
            <a:ext cx="828092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Сохраняется </a:t>
            </a:r>
            <a:r>
              <a:rPr lang="ru-RU" sz="2400" dirty="0" smtClean="0"/>
              <a:t>продолжительность </a:t>
            </a:r>
            <a:r>
              <a:rPr lang="ru-RU" sz="2400" dirty="0"/>
              <a:t>специального стажа, установленного федеральным законом </a:t>
            </a:r>
            <a:endParaRPr lang="ru-RU" sz="2400" dirty="0" smtClean="0"/>
          </a:p>
          <a:p>
            <a:pPr algn="ctr"/>
            <a:r>
              <a:rPr lang="ru-RU" sz="2400" dirty="0" smtClean="0"/>
              <a:t>«</a:t>
            </a:r>
            <a:r>
              <a:rPr lang="ru-RU" sz="2400" dirty="0"/>
              <a:t>О страховых </a:t>
            </a:r>
            <a:r>
              <a:rPr lang="ru-RU" sz="2400" dirty="0" smtClean="0"/>
              <a:t>пенсиях»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- для педагогических, медицинских и творческих работников,  пенсия которым </a:t>
            </a:r>
            <a:r>
              <a:rPr lang="ru-RU" sz="2400" dirty="0" smtClean="0"/>
              <a:t>назначается </a:t>
            </a:r>
            <a:r>
              <a:rPr lang="ru-RU" sz="2400" dirty="0"/>
              <a:t>с учетом соответствующей продолжительности профессиональной деятельности, без требований к достижению определенного </a:t>
            </a:r>
            <a:r>
              <a:rPr lang="ru-RU" sz="2400" dirty="0" smtClean="0"/>
              <a:t>возраста, с поэтапным увеличением пенсионного возраста на 5 лет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- </a:t>
            </a:r>
            <a:r>
              <a:rPr lang="ru-RU" sz="2400" dirty="0"/>
              <a:t>для </a:t>
            </a:r>
            <a:r>
              <a:rPr lang="ru-RU" sz="2400" dirty="0" smtClean="0"/>
              <a:t> «северян»</a:t>
            </a:r>
            <a:r>
              <a:rPr lang="ru-RU" sz="2400" dirty="0"/>
              <a:t>,</a:t>
            </a:r>
            <a:r>
              <a:rPr lang="ru-RU" sz="2400" dirty="0" smtClean="0"/>
              <a:t> с </a:t>
            </a:r>
            <a:r>
              <a:rPr lang="ru-RU" sz="2400" dirty="0"/>
              <a:t>поэтапным увеличением пенсионного возраста на 5 </a:t>
            </a:r>
            <a:r>
              <a:rPr lang="ru-RU" sz="2400" dirty="0" smtClean="0"/>
              <a:t>лет </a:t>
            </a:r>
            <a:endParaRPr lang="ru-RU" sz="2400" dirty="0"/>
          </a:p>
          <a:p>
            <a:endParaRPr lang="ru-RU" sz="2400" dirty="0" smtClean="0"/>
          </a:p>
          <a:p>
            <a:pPr algn="ctr">
              <a:spcBef>
                <a:spcPct val="50000"/>
              </a:spcBef>
            </a:pPr>
            <a:endParaRPr lang="en-US" altLang="ru-RU" sz="2400" dirty="0">
              <a:solidFill>
                <a:srgbClr val="0000FF"/>
              </a:solidFill>
              <a:latin typeface="Verdana" pitchFamily="34" charset="0"/>
            </a:endParaRPr>
          </a:p>
        </p:txBody>
      </p:sp>
      <p:sp useBgFill="1">
        <p:nvSpPr>
          <p:cNvPr id="33" name="TextBox 32"/>
          <p:cNvSpPr txBox="1"/>
          <p:nvPr/>
        </p:nvSpPr>
        <p:spPr>
          <a:xfrm>
            <a:off x="17636" y="-65132"/>
            <a:ext cx="9144000" cy="126188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Сохранение специального стажа, дающего право на пенсию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 descr="C:\Users\25062\Desktop\good-technology-vector-png--15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73315"/>
            <a:ext cx="2326761" cy="58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272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17636" y="-6513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 назначения страховой пенсии по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старости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отношении лиц, имеющих право на страховую пенсию по старости независимо от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возраста 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2019-2020г.г. –снижение срока на 6 месяцев)</a:t>
            </a:r>
            <a:endParaRPr lang="ru-RU" sz="2400" dirty="0">
              <a:solidFill>
                <a:srgbClr val="FF0000"/>
              </a:solidFill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010469"/>
              </p:ext>
            </p:extLst>
          </p:nvPr>
        </p:nvGraphicFramePr>
        <p:xfrm>
          <a:off x="1763688" y="1556792"/>
          <a:ext cx="5760085" cy="49207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070"/>
                <a:gridCol w="3168015"/>
              </a:tblGrid>
              <a:tr h="821748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 dirty="0">
                          <a:effectLst/>
                        </a:rPr>
                        <a:t>Год возникновения права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на страховую пенсию по старости</a:t>
                      </a:r>
                      <a:endParaRPr lang="ru-RU" sz="14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>
                          <a:effectLst/>
                        </a:rPr>
                        <a:t>Сроки назначения страховой пенсии по старости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77814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>
                          <a:effectLst/>
                        </a:rPr>
                        <a:t>2019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>
                          <a:effectLst/>
                        </a:rPr>
                        <a:t>Не ранее чем через 12 месяцев со дня возникновения права на страховую пенсию по старости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77814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>
                          <a:effectLst/>
                        </a:rPr>
                        <a:t>2020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 dirty="0">
                          <a:effectLst/>
                        </a:rPr>
                        <a:t>Не ранее чем через 24 месяца со дня возникновения права на страховую пенсию по старости</a:t>
                      </a:r>
                      <a:endParaRPr lang="ru-RU" sz="14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77814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>
                          <a:effectLst/>
                        </a:rPr>
                        <a:t>2021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 dirty="0">
                          <a:effectLst/>
                        </a:rPr>
                        <a:t>Не ранее чем через 36 месяцев со дня возникновения права на страховую пенсию по старости</a:t>
                      </a:r>
                      <a:endParaRPr lang="ru-RU" sz="14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77814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>
                          <a:effectLst/>
                        </a:rPr>
                        <a:t>2022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 dirty="0">
                          <a:effectLst/>
                        </a:rPr>
                        <a:t>Не ранее чем через 48 месяцев со дня возникновения права на страховую пенсию по старости</a:t>
                      </a:r>
                      <a:endParaRPr lang="ru-RU" sz="14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986423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>
                          <a:effectLst/>
                        </a:rPr>
                        <a:t>2023 и последующие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>
                          <a:effectLst/>
                        </a:rPr>
                        <a:t> годы </a:t>
                      </a:r>
                      <a:endParaRPr lang="ru-RU" sz="14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 dirty="0">
                          <a:effectLst/>
                        </a:rPr>
                        <a:t>Не ранее чем через 60 месяцев со дня возникновения права на страховую пенсию по старости".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  <p:pic>
        <p:nvPicPr>
          <p:cNvPr id="5" name="Picture 2" descr="C:\Users\25062\Desktop\good-technology-vector-png--15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77271"/>
            <a:ext cx="2326761" cy="7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733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516" y="1196752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Сохранение </a:t>
            </a:r>
            <a:r>
              <a:rPr lang="ru-RU" sz="2800" dirty="0"/>
              <a:t>установленных в 2017 году условий назначения пенсии по старости лицам, замещающим государственные должности Российской Федерации, государственные должности субъектов Российской Федерации, должности государственной гражданской службы Российской Федерации и должности муниципальной службы 65 лет и 63 года (для мужчин и женщин соответственно). При этом повышение возраста будет осуществляться на один год в год (в настоящее время на шесть месяцев в год)</a:t>
            </a:r>
          </a:p>
          <a:p>
            <a:pPr algn="just"/>
            <a:endParaRPr lang="ru-RU" sz="2800" dirty="0" smtClean="0"/>
          </a:p>
        </p:txBody>
      </p:sp>
      <p:sp>
        <p:nvSpPr>
          <p:cNvPr id="34" name="Прямоугольник 33"/>
          <p:cNvSpPr/>
          <p:nvPr/>
        </p:nvSpPr>
        <p:spPr>
          <a:xfrm>
            <a:off x="323528" y="323945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Пенсии государственным и муниципальным служащим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C:\Users\25062\Desktop\good-technology-vector-png--15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77271"/>
            <a:ext cx="2326761" cy="7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4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17"/>
          <p:cNvSpPr txBox="1">
            <a:spLocks noChangeArrowheads="1"/>
          </p:cNvSpPr>
          <p:nvPr/>
        </p:nvSpPr>
        <p:spPr bwMode="gray">
          <a:xfrm>
            <a:off x="611561" y="1700515"/>
            <a:ext cx="828092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. </a:t>
            </a:r>
            <a:endParaRPr lang="ru-RU" sz="2000" dirty="0"/>
          </a:p>
          <a:p>
            <a:endParaRPr lang="ru-RU" sz="2000" dirty="0" smtClean="0"/>
          </a:p>
          <a:p>
            <a:pPr algn="ctr">
              <a:spcBef>
                <a:spcPct val="50000"/>
              </a:spcBef>
            </a:pPr>
            <a:endParaRPr lang="en-US" altLang="ru-RU" sz="160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636" y="-6513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Возраст, по достижении которого назначается страховая пенсия по старости в период замещения государственных должностей, муниципальных должностей, должностей государственной гражданской и муниципальной службы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2" descr="C:\Users\25062\Desktop\good-technology-vector-png--15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93296"/>
            <a:ext cx="14401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112717"/>
              </p:ext>
            </p:extLst>
          </p:nvPr>
        </p:nvGraphicFramePr>
        <p:xfrm>
          <a:off x="2051721" y="1303130"/>
          <a:ext cx="5016454" cy="5297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8434"/>
                <a:gridCol w="1602222"/>
                <a:gridCol w="1525798"/>
              </a:tblGrid>
              <a:tr h="1107662">
                <a:tc row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 dirty="0">
                          <a:effectLst/>
                        </a:rPr>
                        <a:t>Год, в котором гражданин приобретает право на назначение страховой пенсии по старости в соответствии с </a:t>
                      </a:r>
                      <a:r>
                        <a:rPr lang="ru-RU" sz="1200" u="none" strike="noStrike" dirty="0">
                          <a:effectLst/>
                          <a:hlinkClick r:id="rId3"/>
                        </a:rPr>
                        <a:t>частью 1 статьи 8</a:t>
                      </a:r>
                      <a:r>
                        <a:rPr lang="ru-RU" sz="1200" dirty="0">
                          <a:effectLst/>
                        </a:rPr>
                        <a:t> и </a:t>
                      </a:r>
                      <a:r>
                        <a:rPr lang="ru-RU" sz="1200" u="none" strike="noStrike" dirty="0">
                          <a:effectLst/>
                          <a:hlinkClick r:id="rId4"/>
                        </a:rPr>
                        <a:t>статьями 30</a:t>
                      </a:r>
                      <a:r>
                        <a:rPr lang="ru-RU" sz="1200" dirty="0">
                          <a:effectLst/>
                        </a:rPr>
                        <a:t> - </a:t>
                      </a:r>
                      <a:r>
                        <a:rPr lang="ru-RU" sz="1200" u="none" strike="noStrike" dirty="0">
                          <a:effectLst/>
                          <a:hlinkClick r:id="rId5"/>
                        </a:rPr>
                        <a:t>33</a:t>
                      </a:r>
                      <a:r>
                        <a:rPr lang="ru-RU" sz="1200" dirty="0">
                          <a:effectLst/>
                        </a:rPr>
                        <a:t> настоящего Федерального закона (по состоянию на 31 декабря 2016 года)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 dirty="0">
                          <a:effectLst/>
                        </a:rPr>
                        <a:t>Возраст, по достижении которого назначается страховая пенсия по старости в период замещения государственных должностей, муниципальных должностей, должностей государственной гражданской и муниципальной службы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Мужчины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Женщины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 anchor="ctr"/>
                </a:tc>
              </a:tr>
              <a:tr h="27079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 dirty="0">
                          <a:effectLst/>
                        </a:rPr>
                        <a:t>2017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 dirty="0">
                          <a:effectLst/>
                        </a:rPr>
                        <a:t>V * + 6 месяцев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+ 6 месяцев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</a:tr>
              <a:tr h="27079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2018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+ 12 месяцев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+ 12 месяцев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</a:tr>
              <a:tr h="27079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2019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+ 18 месяцев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+ 18 месяцев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</a:tr>
              <a:tr h="27079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2020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 + 24 месяца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 + 24 месяца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</a:tr>
              <a:tr h="27079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2021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 dirty="0">
                          <a:effectLst/>
                        </a:rPr>
                        <a:t>V + 36 месяцев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+ 36 месяцев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</a:tr>
              <a:tr h="27079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2022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+ 48 месяцев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+ 48 месяцев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</a:tr>
              <a:tr h="27079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2023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+ 60 месяцев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+ 60 месяцев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</a:tr>
              <a:tr h="27079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2024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+ 60 месяцев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+ 72 месяца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</a:tr>
              <a:tr h="27079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2025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+ 60 месяцев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>
                          <a:effectLst/>
                        </a:rPr>
                        <a:t>V + 84 месяца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</a:tr>
              <a:tr h="671224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 dirty="0">
                          <a:effectLst/>
                        </a:rPr>
                        <a:t>2026 и 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 dirty="0">
                          <a:effectLst/>
                        </a:rPr>
                        <a:t>последующие </a:t>
                      </a:r>
                      <a:r>
                        <a:rPr lang="ru-RU" sz="1200" dirty="0" smtClean="0">
                          <a:effectLst/>
                        </a:rPr>
                        <a:t>годы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 V - возраст, по достижении которого</a:t>
                      </a:r>
                      <a:r>
                        <a:rPr lang="ru-RU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старости по состоянию на</a:t>
                      </a:r>
                      <a:endParaRPr lang="ru-RU" sz="1200" dirty="0" smtClean="0">
                        <a:effectLst/>
                      </a:endParaRPr>
                    </a:p>
                    <a:p>
                      <a:pPr indent="450215" algn="just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_________________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 dirty="0">
                          <a:effectLst/>
                        </a:rPr>
                        <a:t>V + 60 </a:t>
                      </a:r>
                      <a:r>
                        <a:rPr lang="ru-RU" sz="1200" dirty="0" smtClean="0">
                          <a:effectLst/>
                        </a:rPr>
                        <a:t>месяцев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endParaRPr lang="ru-RU" sz="1200" dirty="0" smtClean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гражданин приобретает право на</a:t>
                      </a:r>
                      <a:r>
                        <a:rPr lang="ru-RU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декабря 2016 года.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1200" dirty="0">
                          <a:effectLst/>
                        </a:rPr>
                        <a:t>V + 96 </a:t>
                      </a:r>
                      <a:r>
                        <a:rPr lang="ru-RU" sz="1200" dirty="0" smtClean="0">
                          <a:effectLst/>
                        </a:rPr>
                        <a:t>месяцев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endParaRPr lang="ru-RU" sz="1200" dirty="0" smtClean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назначение страховой пенсии по </a:t>
                      </a:r>
                      <a:endParaRPr lang="ru-RU" sz="800" dirty="0" smtClean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5"/>
                        </a:spcAft>
                      </a:pPr>
                      <a:endParaRPr lang="ru-RU" sz="12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33390" marR="33390" marT="54932" marB="54932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76450" y="13033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499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1160</Words>
  <Application>Microsoft Office PowerPoint</Application>
  <PresentationFormat>Экран (4:3)</PresentationFormat>
  <Paragraphs>227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Водянов Владимир Анатол.</dc:creator>
  <cp:lastModifiedBy>Breeva0560103</cp:lastModifiedBy>
  <cp:revision>435</cp:revision>
  <cp:lastPrinted>2018-10-08T07:26:32Z</cp:lastPrinted>
  <dcterms:created xsi:type="dcterms:W3CDTF">2018-05-16T10:09:17Z</dcterms:created>
  <dcterms:modified xsi:type="dcterms:W3CDTF">2018-10-08T07:27:51Z</dcterms:modified>
</cp:coreProperties>
</file>